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87" r:id="rId2"/>
    <p:sldId id="306" r:id="rId3"/>
    <p:sldId id="312" r:id="rId4"/>
    <p:sldId id="313" r:id="rId5"/>
    <p:sldId id="314" r:id="rId6"/>
    <p:sldId id="315" r:id="rId7"/>
    <p:sldId id="316" r:id="rId8"/>
    <p:sldId id="317" r:id="rId9"/>
    <p:sldId id="256" r:id="rId10"/>
    <p:sldId id="257" r:id="rId11"/>
    <p:sldId id="258" r:id="rId12"/>
    <p:sldId id="259" r:id="rId13"/>
    <p:sldId id="319" r:id="rId14"/>
    <p:sldId id="320" r:id="rId15"/>
    <p:sldId id="321" r:id="rId16"/>
    <p:sldId id="307" r:id="rId17"/>
    <p:sldId id="309" r:id="rId18"/>
    <p:sldId id="310" r:id="rId19"/>
    <p:sldId id="297" r:id="rId20"/>
    <p:sldId id="298" r:id="rId21"/>
    <p:sldId id="302" r:id="rId22"/>
    <p:sldId id="303" r:id="rId23"/>
    <p:sldId id="323" r:id="rId24"/>
    <p:sldId id="324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33CC"/>
    <a:srgbClr val="3333CC"/>
    <a:srgbClr val="990099"/>
    <a:srgbClr val="FFFF00"/>
    <a:srgbClr val="009900"/>
    <a:srgbClr val="CC00FF"/>
    <a:srgbClr val="9900CC"/>
    <a:srgbClr val="FF66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5307" autoAdjust="0"/>
  </p:normalViewPr>
  <p:slideViewPr>
    <p:cSldViewPr>
      <p:cViewPr varScale="1">
        <p:scale>
          <a:sx n="84" d="100"/>
          <a:sy n="84" d="100"/>
        </p:scale>
        <p:origin x="-89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904" y="-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956E35E-A39E-4002-8CFE-76F5649B5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fld id="{1EB56B28-722A-42FA-953A-65F37B9C0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30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EB214-AEC7-40C2-AFF6-427BDBCB5B67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5ABC-0278-48AA-AE13-8F0253FDB388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67C91-FF24-432F-B31F-CA8EB2608F17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24702-3FF0-4738-B992-1C4F50AFBBA6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365F8-14C1-4C2B-9E8B-F7092D5B2BF2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152400"/>
            <a:ext cx="4648200" cy="348615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7010400" cy="48656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54D7D-0176-42C9-9021-6F7F0736783A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72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365F8-14C1-4C2B-9E8B-F7092D5B2BF2}" type="slidenum">
              <a:rPr lang="en-US"/>
              <a:pPr/>
              <a:t>18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152400"/>
            <a:ext cx="4648200" cy="348615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33800"/>
            <a:ext cx="7010400" cy="48656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F1BAF-695D-4F81-837E-602803F51F07}" type="slidenum">
              <a:rPr lang="en-US"/>
              <a:pPr/>
              <a:t>19</a:t>
            </a:fld>
            <a:endParaRPr lang="en-US"/>
          </a:p>
        </p:txBody>
      </p:sp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54D7D-0176-42C9-9021-6F7F0736783A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72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FD25A-C014-4F30-8FC9-935BDC453502}" type="slidenum">
              <a:rPr lang="en-US"/>
              <a:pPr/>
              <a:t>21</a:t>
            </a:fld>
            <a:endParaRPr lang="en-US"/>
          </a:p>
        </p:txBody>
      </p:sp>
      <p:sp>
        <p:nvSpPr>
          <p:cNvPr id="194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94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72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2D5AB-84A2-4CDA-B362-DB1EA55E897C}" type="slidenum">
              <a:rPr lang="en-US"/>
              <a:pPr/>
              <a:t>22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77000" cy="472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A08BC-D5F7-493A-888D-FCD29848C636}" type="slidenum">
              <a:rPr lang="en-US"/>
              <a:pPr/>
              <a:t>2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A08BC-D5F7-493A-888D-FCD29848C636}" type="slidenum">
              <a:rPr lang="en-US"/>
              <a:pPr/>
              <a:t>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A08BC-D5F7-493A-888D-FCD29848C636}" type="slidenum">
              <a:rPr lang="en-US"/>
              <a:pPr/>
              <a:t>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316F2-1D51-4D68-A9ED-F6B24F359550}" type="slidenum">
              <a:rPr lang="en-US"/>
              <a:pPr/>
              <a:t>5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16425"/>
            <a:ext cx="6781800" cy="4651375"/>
          </a:xfrm>
        </p:spPr>
        <p:txBody>
          <a:bodyPr/>
          <a:lstStyle/>
          <a:p>
            <a:r>
              <a:rPr lang="en-US"/>
              <a:t>First let me introduce you to or refresh your memories regarding the union and intersection of sets; Boolean Logic and Venn diagrams.</a:t>
            </a:r>
          </a:p>
          <a:p>
            <a:r>
              <a:rPr lang="en-US"/>
              <a:t>Dr. Venn developed a method of visualizing the union and intersection of sets through the use of shading or coloring of interconnecting circles.</a:t>
            </a:r>
          </a:p>
          <a:p>
            <a:r>
              <a:rPr lang="en-US"/>
              <a:t>Dr. Boole was a mathematician who developed a notational system for algebraic manipulation of sets which included the use of AND, OR, and NOT as logical operators.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CF6E7-37D5-4C35-9451-C12890F1B889}" type="slidenum">
              <a:rPr lang="en-US"/>
              <a:pPr/>
              <a:t>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two sets intersect the new set is the portion that contains elements of both sets; it the the part where the sets intersect.</a:t>
            </a:r>
          </a:p>
          <a:p>
            <a:r>
              <a:rPr lang="en-US"/>
              <a:t> Intersection is symbolized by an inverted capital letter U</a:t>
            </a:r>
          </a:p>
          <a:p>
            <a:r>
              <a:rPr lang="en-US"/>
              <a:t>To illustrate the intersection of two sets the shaded area is the only part which contain elements of both set A and set B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D7868-8513-4B34-AB5E-47ED33D3AA0F}" type="slidenum">
              <a:rPr lang="en-US"/>
              <a:pPr/>
              <a:t>7</a:t>
            </a:fld>
            <a:endParaRPr lang="en-US"/>
          </a:p>
        </p:txBody>
      </p:sp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union of two sets contains the entire contents of either set.</a:t>
            </a:r>
          </a:p>
          <a:p>
            <a:r>
              <a:rPr lang="en-US"/>
              <a:t>Union is symbolized by the capital letter U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FE6DA-1AC3-4A4A-AEB8-1F4976B1B046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then which of these represents the Union and which  represents the intersection of two sets?</a:t>
            </a:r>
          </a:p>
          <a:p>
            <a:r>
              <a:rPr lang="en-US"/>
              <a:t>1.On your worksheets show the Union and Intersection of these two sets in the appropriate diagram.</a:t>
            </a:r>
          </a:p>
          <a:p>
            <a:endParaRPr lang="en-US"/>
          </a:p>
          <a:p>
            <a:r>
              <a:rPr lang="en-US"/>
              <a:t>Now lets see if your right? [mouse click]</a:t>
            </a:r>
          </a:p>
          <a:p>
            <a:r>
              <a:rPr lang="en-US"/>
              <a:t>Now lets examine the Boolean Operators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C1342-6E87-4645-B72A-3EE39AF2F7A1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C43-B4FE-471D-9FCD-ACDD19AC9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7A3A-C812-42B1-8AE0-C4188BD9B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7FB-9C73-41EF-BFF1-3B1B6909B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5B0D98-39C5-4473-9B44-63AA7DE3A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9B6-F360-4DE2-A688-E1CA5F2F4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7CF3-7F28-4E4E-909A-77B889B14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D13E-EA5C-4CA2-A0A0-EF56EA732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9594-6555-4D29-B0D9-B5677476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2ED66-176F-442A-BB03-6A669FB7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821C-8AA6-4656-A944-915C943D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1367D3-2505-4F61-A804-83369C1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0936-A03B-4EAC-BEE6-4B7173FB9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75A850-942F-4E05-BAA6-4018D307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1" y="1219200"/>
            <a:ext cx="7772400" cy="1143000"/>
          </a:xfrm>
        </p:spPr>
        <p:txBody>
          <a:bodyPr/>
          <a:lstStyle/>
          <a:p>
            <a:r>
              <a:rPr lang="en-US" dirty="0"/>
              <a:t>BOOLEAN </a:t>
            </a:r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/>
          <a:lstStyle/>
          <a:p>
            <a:r>
              <a:rPr lang="en-US" dirty="0"/>
              <a:t>APPLIED TO ONLINE SEARCHING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1" y="6172201"/>
            <a:ext cx="849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© Janet Tillman/The Master’s College, 2002-2013, permission is granted for non-profit educational use; any reproduction or modification should include this statement.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3733800" y="2209800"/>
            <a:ext cx="3279777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BOOLEAN OPERATORS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19812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>
                    <a:lumMod val="90000"/>
                  </a:schemeClr>
                </a:solidFill>
              </a:rPr>
              <a:t>AND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90053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0"/>
              </a:spcBef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Narrows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search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57200" y="2445603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Can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be thought of as BOTH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0" y="3360003"/>
            <a:ext cx="342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lang="en-US" dirty="0" smtClean="0"/>
              <a:t>-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Requires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that both terms be in the results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7200" y="5646003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combining differing concepts</a:t>
            </a:r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791202" y="2209800"/>
            <a:ext cx="3124197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 Box 53" descr="Sphere"/>
          <p:cNvSpPr txBox="1">
            <a:spLocks noChangeArrowheads="1"/>
          </p:cNvSpPr>
          <p:nvPr/>
        </p:nvSpPr>
        <p:spPr bwMode="auto">
          <a:xfrm>
            <a:off x="3733800" y="1440359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Messiah</a:t>
            </a:r>
            <a:r>
              <a:rPr lang="en-US" sz="4400" dirty="0"/>
              <a:t>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4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Jesus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43600" y="2590800"/>
            <a:ext cx="914400" cy="2442755"/>
            <a:chOff x="5943600" y="2590800"/>
            <a:chExt cx="914400" cy="2442755"/>
          </a:xfrm>
        </p:grpSpPr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6400800" y="2590800"/>
              <a:ext cx="0" cy="2442755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>
              <a:off x="6553200" y="2730386"/>
              <a:ext cx="0" cy="2163583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5943600" y="3149144"/>
              <a:ext cx="0" cy="1326067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6096000" y="2869972"/>
              <a:ext cx="0" cy="1884411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6248400" y="2667000"/>
              <a:ext cx="0" cy="2303169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6705600" y="2869972"/>
              <a:ext cx="0" cy="1884411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Line 77"/>
            <p:cNvSpPr>
              <a:spLocks noChangeShapeType="1"/>
            </p:cNvSpPr>
            <p:nvPr/>
          </p:nvSpPr>
          <p:spPr bwMode="auto">
            <a:xfrm>
              <a:off x="6858000" y="3149143"/>
              <a:ext cx="0" cy="1326067"/>
            </a:xfrm>
            <a:prstGeom prst="lin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457200" y="4286071"/>
            <a:ext cx="320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Often represented as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“All of these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” or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“Contains all my terms”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3800" y="5451901"/>
            <a:ext cx="5181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INTERSECTION of two 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sets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451901"/>
            <a:ext cx="2667000" cy="0"/>
          </a:xfrm>
          <a:prstGeom prst="line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1" grpId="0" animBg="1"/>
      <p:bldP spid="3074" grpId="0" autoUpdateAnimBg="0"/>
      <p:bldP spid="3075" grpId="0" autoUpdateAnimBg="0"/>
      <p:bldP spid="3090" grpId="0" autoUpdateAnimBg="0"/>
      <p:bldP spid="3091" grpId="0" autoUpdateAnimBg="0"/>
      <p:bldP spid="3092" grpId="0" autoUpdateAnimBg="0"/>
      <p:bldP spid="3093" grpId="0" autoUpdateAnimBg="0"/>
      <p:bldP spid="3120" grpId="0" animBg="1"/>
      <p:bldP spid="3125" grpId="0" autoUpdateAnimBg="0"/>
      <p:bldP spid="3152" grpId="0" autoUpdateAnimBg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BOOLEAN OPERATORS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143000"/>
            <a:ext cx="3810000" cy="5334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-76200" y="1824335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0"/>
              </a:spcBef>
            </a:pPr>
            <a:r>
              <a:rPr lang="en-US" dirty="0"/>
              <a:t>-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Broadens the search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3283803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Used to find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either one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term OR another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81000" y="2369403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-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Can be thought of as EITHER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200" y="5200471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-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Used to search synonymous/closely related terms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886200" y="1578114"/>
            <a:ext cx="43434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Messiah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OR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Christ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886200" y="6135469"/>
            <a:ext cx="4620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UNION of two sets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0897" y="2348516"/>
            <a:ext cx="3619503" cy="3682761"/>
            <a:chOff x="3390897" y="2348516"/>
            <a:chExt cx="3619503" cy="3682761"/>
          </a:xfrm>
        </p:grpSpPr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3390898" y="2348516"/>
              <a:ext cx="3619502" cy="368276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 rot="346213">
              <a:off x="3390897" y="2469640"/>
              <a:ext cx="3619503" cy="3384076"/>
              <a:chOff x="3390897" y="2407124"/>
              <a:chExt cx="3619503" cy="3384076"/>
            </a:xfrm>
          </p:grpSpPr>
          <p:sp>
            <p:nvSpPr>
              <p:cNvPr id="4177" name="Line 81"/>
              <p:cNvSpPr>
                <a:spLocks noChangeShapeType="1"/>
              </p:cNvSpPr>
              <p:nvPr/>
            </p:nvSpPr>
            <p:spPr bwMode="auto">
              <a:xfrm>
                <a:off x="3390897" y="4114800"/>
                <a:ext cx="3581399" cy="12646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82"/>
              <p:cNvSpPr>
                <a:spLocks noChangeShapeType="1"/>
              </p:cNvSpPr>
              <p:nvPr/>
            </p:nvSpPr>
            <p:spPr bwMode="auto">
              <a:xfrm>
                <a:off x="3892213" y="2923221"/>
                <a:ext cx="2598821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/>
            </p:nvSpPr>
            <p:spPr bwMode="auto">
              <a:xfrm>
                <a:off x="3699708" y="3095253"/>
                <a:ext cx="2887579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/>
            </p:nvSpPr>
            <p:spPr bwMode="auto">
              <a:xfrm>
                <a:off x="3603455" y="3267285"/>
                <a:ext cx="3176337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/>
            </p:nvSpPr>
            <p:spPr bwMode="auto">
              <a:xfrm>
                <a:off x="3603455" y="3439317"/>
                <a:ext cx="327259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/>
            </p:nvSpPr>
            <p:spPr bwMode="auto">
              <a:xfrm>
                <a:off x="3507202" y="3611349"/>
                <a:ext cx="3465094" cy="455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/>
            </p:nvSpPr>
            <p:spPr bwMode="auto">
              <a:xfrm flipV="1">
                <a:off x="3390897" y="3955413"/>
                <a:ext cx="3581399" cy="6987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/>
            </p:nvSpPr>
            <p:spPr bwMode="auto">
              <a:xfrm>
                <a:off x="3410950" y="3783382"/>
                <a:ext cx="3561347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/>
            </p:nvSpPr>
            <p:spPr bwMode="auto">
              <a:xfrm>
                <a:off x="3410949" y="4471510"/>
                <a:ext cx="3561347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/>
            </p:nvSpPr>
            <p:spPr bwMode="auto">
              <a:xfrm>
                <a:off x="3467097" y="4643542"/>
                <a:ext cx="35052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/>
            </p:nvSpPr>
            <p:spPr bwMode="auto">
              <a:xfrm flipV="1">
                <a:off x="3507202" y="4815574"/>
                <a:ext cx="3368843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/>
            </p:nvSpPr>
            <p:spPr bwMode="auto">
              <a:xfrm>
                <a:off x="3988465" y="2751188"/>
                <a:ext cx="2310063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/>
            </p:nvSpPr>
            <p:spPr bwMode="auto">
              <a:xfrm>
                <a:off x="4277223" y="2579156"/>
                <a:ext cx="18288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/>
            </p:nvSpPr>
            <p:spPr bwMode="auto">
              <a:xfrm>
                <a:off x="4662234" y="2407124"/>
                <a:ext cx="1058779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/>
            </p:nvSpPr>
            <p:spPr bwMode="auto">
              <a:xfrm>
                <a:off x="3410949" y="4299478"/>
                <a:ext cx="3599451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/>
            </p:nvSpPr>
            <p:spPr bwMode="auto">
              <a:xfrm flipV="1">
                <a:off x="3603455" y="4953000"/>
                <a:ext cx="3176337" cy="34607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/>
            </p:nvSpPr>
            <p:spPr bwMode="auto">
              <a:xfrm>
                <a:off x="3699707" y="5159639"/>
                <a:ext cx="2993857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/>
            </p:nvSpPr>
            <p:spPr bwMode="auto">
              <a:xfrm>
                <a:off x="3886200" y="5331671"/>
                <a:ext cx="2701088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/>
            </p:nvSpPr>
            <p:spPr bwMode="auto">
              <a:xfrm flipV="1">
                <a:off x="3988465" y="5476965"/>
                <a:ext cx="2502570" cy="9436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/>
            </p:nvSpPr>
            <p:spPr bwMode="auto">
              <a:xfrm flipV="1">
                <a:off x="4114800" y="5638800"/>
                <a:ext cx="2183728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/>
            </p:nvSpPr>
            <p:spPr bwMode="auto">
              <a:xfrm>
                <a:off x="4373476" y="5791200"/>
                <a:ext cx="1608221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457200" y="4274403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-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Often represented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as “Any of these”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01304" y="2286000"/>
            <a:ext cx="3539364" cy="3657600"/>
            <a:chOff x="5401304" y="2286000"/>
            <a:chExt cx="3539364" cy="3657600"/>
          </a:xfrm>
        </p:grpSpPr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464173" y="2286000"/>
              <a:ext cx="3473451" cy="3657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401304" y="2411365"/>
              <a:ext cx="3539364" cy="3403798"/>
              <a:chOff x="5401304" y="2411365"/>
              <a:chExt cx="3539364" cy="3403798"/>
            </a:xfrm>
          </p:grpSpPr>
          <p:sp>
            <p:nvSpPr>
              <p:cNvPr id="4150" name="Line 54"/>
              <p:cNvSpPr>
                <a:spLocks noChangeShapeType="1"/>
              </p:cNvSpPr>
              <p:nvPr/>
            </p:nvSpPr>
            <p:spPr bwMode="auto">
              <a:xfrm rot="21082283">
                <a:off x="5423479" y="3849941"/>
                <a:ext cx="34290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/>
            </p:nvSpPr>
            <p:spPr bwMode="auto">
              <a:xfrm rot="21082283">
                <a:off x="5809164" y="2820251"/>
                <a:ext cx="2436395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/>
            </p:nvSpPr>
            <p:spPr bwMode="auto">
              <a:xfrm rot="21082283">
                <a:off x="5651376" y="2973152"/>
                <a:ext cx="2707105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/>
            </p:nvSpPr>
            <p:spPr bwMode="auto">
              <a:xfrm rot="21082283">
                <a:off x="5582804" y="3112514"/>
                <a:ext cx="2977816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/>
            </p:nvSpPr>
            <p:spPr bwMode="auto">
              <a:xfrm rot="21082283">
                <a:off x="5515253" y="3265415"/>
                <a:ext cx="3068053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Line 59"/>
              <p:cNvSpPr>
                <a:spLocks noChangeShapeType="1"/>
              </p:cNvSpPr>
              <p:nvPr/>
            </p:nvSpPr>
            <p:spPr bwMode="auto">
              <a:xfrm rot="21082283">
                <a:off x="5447191" y="3411547"/>
                <a:ext cx="3248526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auto">
              <a:xfrm rot="21082283">
                <a:off x="5401304" y="3703810"/>
                <a:ext cx="34290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auto">
              <a:xfrm rot="21082283">
                <a:off x="5468855" y="3550909"/>
                <a:ext cx="3338763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/>
            </p:nvSpPr>
            <p:spPr bwMode="auto">
              <a:xfrm rot="21082283">
                <a:off x="5467829" y="4142204"/>
                <a:ext cx="34290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/>
            </p:nvSpPr>
            <p:spPr bwMode="auto">
              <a:xfrm rot="21082283">
                <a:off x="5490004" y="4288336"/>
                <a:ext cx="34290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/>
            </p:nvSpPr>
            <p:spPr bwMode="auto">
              <a:xfrm rot="21082283">
                <a:off x="5601905" y="4427698"/>
                <a:ext cx="3338763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 rot="21082283">
                <a:off x="5889554" y="2677058"/>
                <a:ext cx="2165684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 rot="21082283">
                <a:off x="6136890" y="2548446"/>
                <a:ext cx="17145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/>
            </p:nvSpPr>
            <p:spPr bwMode="auto">
              <a:xfrm rot="21082283">
                <a:off x="6396720" y="2411365"/>
                <a:ext cx="1060033" cy="10232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/>
            </p:nvSpPr>
            <p:spPr bwMode="auto">
              <a:xfrm rot="21082283">
                <a:off x="5445654" y="3996073"/>
                <a:ext cx="3429000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/>
            </p:nvSpPr>
            <p:spPr bwMode="auto">
              <a:xfrm rot="21082283">
                <a:off x="5685258" y="4587087"/>
                <a:ext cx="3248526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/>
            </p:nvSpPr>
            <p:spPr bwMode="auto">
              <a:xfrm rot="21082283">
                <a:off x="5763429" y="4897474"/>
                <a:ext cx="3158289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/>
            </p:nvSpPr>
            <p:spPr bwMode="auto">
              <a:xfrm rot="21082283">
                <a:off x="5877525" y="5054701"/>
                <a:ext cx="2977816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/>
            </p:nvSpPr>
            <p:spPr bwMode="auto">
              <a:xfrm rot="21082283">
                <a:off x="5965866" y="5210491"/>
                <a:ext cx="2797342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/>
            </p:nvSpPr>
            <p:spPr bwMode="auto">
              <a:xfrm rot="21082283">
                <a:off x="6227217" y="5364366"/>
                <a:ext cx="2436395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/>
            </p:nvSpPr>
            <p:spPr bwMode="auto">
              <a:xfrm rot="21082283">
                <a:off x="6390206" y="5520054"/>
                <a:ext cx="2075447" cy="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/>
            </p:nvSpPr>
            <p:spPr bwMode="auto">
              <a:xfrm rot="21082283">
                <a:off x="6481936" y="5640653"/>
                <a:ext cx="1820123" cy="16027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/>
            </p:nvSpPr>
            <p:spPr bwMode="auto">
              <a:xfrm rot="21082283">
                <a:off x="6773682" y="5800398"/>
                <a:ext cx="1275410" cy="14765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9"/>
              <p:cNvSpPr>
                <a:spLocks noChangeShapeType="1"/>
              </p:cNvSpPr>
              <p:nvPr/>
            </p:nvSpPr>
            <p:spPr bwMode="auto">
              <a:xfrm flipV="1">
                <a:off x="5680951" y="4495800"/>
                <a:ext cx="3234449" cy="481490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  <p:bldP spid="4106" grpId="0" autoUpdateAnimBg="0"/>
      <p:bldP spid="4108" grpId="0" autoUpdateAnimBg="0"/>
      <p:bldP spid="4109" grpId="0" autoUpdateAnimBg="0"/>
      <p:bldP spid="4110" grpId="0" autoUpdateAnimBg="0"/>
      <p:bldP spid="4126" grpId="0" autoUpdateAnimBg="0"/>
      <p:bldP spid="4134" grpId="0" autoUpdateAnimBg="0"/>
      <p:bldP spid="42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BOOLEAN OPERATORS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1" y="1524000"/>
            <a:ext cx="3810000" cy="609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NOT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2219980"/>
            <a:ext cx="3352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lang="en-US" dirty="0" smtClean="0"/>
              <a:t>-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Narrows 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search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2855893"/>
            <a:ext cx="3886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lang="en-US" sz="2800" dirty="0" smtClean="0"/>
              <a:t>-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Used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to eliminate records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" y="3925431"/>
            <a:ext cx="3657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lang="en-US" dirty="0" smtClean="0"/>
              <a:t>- </a:t>
            </a:r>
            <a:r>
              <a:rPr lang="en-US" sz="2800" dirty="0" smtClean="0"/>
              <a:t>Exercise </a:t>
            </a:r>
            <a:r>
              <a:rPr lang="en-US" sz="2800" dirty="0"/>
              <a:t>extreme caution; needed concepts may be eliminated </a:t>
            </a:r>
            <a:r>
              <a:rPr lang="en-US" sz="2800" dirty="0" smtClean="0"/>
              <a:t>unintentionally</a:t>
            </a:r>
            <a:endParaRPr lang="en-US" sz="2800" dirty="0"/>
          </a:p>
        </p:txBody>
      </p:sp>
      <p:sp>
        <p:nvSpPr>
          <p:cNvPr id="5161" name="Oval 41"/>
          <p:cNvSpPr>
            <a:spLocks noChangeArrowheads="1"/>
          </p:cNvSpPr>
          <p:nvPr/>
        </p:nvSpPr>
        <p:spPr bwMode="auto">
          <a:xfrm>
            <a:off x="3581400" y="2285999"/>
            <a:ext cx="3276600" cy="3505201"/>
          </a:xfrm>
          <a:prstGeom prst="ellipse">
            <a:avLst/>
          </a:prstGeom>
          <a:noFill/>
          <a:ln w="7620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886200" y="1600200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Messiah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NOT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Christ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5791200" y="2285999"/>
            <a:ext cx="3200400" cy="3460750"/>
          </a:xfrm>
          <a:prstGeom prst="ellipse">
            <a:avLst/>
          </a:prstGeom>
          <a:noFill/>
          <a:ln w="7620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3" name="Freeform 93"/>
          <p:cNvSpPr>
            <a:spLocks/>
          </p:cNvSpPr>
          <p:nvPr/>
        </p:nvSpPr>
        <p:spPr bwMode="auto">
          <a:xfrm>
            <a:off x="3519119" y="2209800"/>
            <a:ext cx="2805481" cy="3581401"/>
          </a:xfrm>
          <a:custGeom>
            <a:avLst/>
            <a:gdLst/>
            <a:ahLst/>
            <a:cxnLst>
              <a:cxn ang="0">
                <a:pos x="1640" y="259"/>
              </a:cxn>
              <a:cxn ang="0">
                <a:pos x="1615" y="234"/>
              </a:cxn>
              <a:cxn ang="0">
                <a:pos x="1533" y="163"/>
              </a:cxn>
              <a:cxn ang="0">
                <a:pos x="1455" y="112"/>
              </a:cxn>
              <a:cxn ang="0">
                <a:pos x="1314" y="55"/>
              </a:cxn>
              <a:cxn ang="0">
                <a:pos x="1231" y="35"/>
              </a:cxn>
              <a:cxn ang="0">
                <a:pos x="1128" y="10"/>
              </a:cxn>
              <a:cxn ang="0">
                <a:pos x="963" y="3"/>
              </a:cxn>
              <a:cxn ang="0">
                <a:pos x="816" y="19"/>
              </a:cxn>
              <a:cxn ang="0">
                <a:pos x="712" y="48"/>
              </a:cxn>
              <a:cxn ang="0">
                <a:pos x="582" y="102"/>
              </a:cxn>
              <a:cxn ang="0">
                <a:pos x="454" y="173"/>
              </a:cxn>
              <a:cxn ang="0">
                <a:pos x="317" y="284"/>
              </a:cxn>
              <a:cxn ang="0">
                <a:pos x="234" y="371"/>
              </a:cxn>
              <a:cxn ang="0">
                <a:pos x="109" y="557"/>
              </a:cxn>
              <a:cxn ang="0">
                <a:pos x="29" y="781"/>
              </a:cxn>
              <a:cxn ang="0">
                <a:pos x="3" y="1030"/>
              </a:cxn>
              <a:cxn ang="0">
                <a:pos x="7" y="1187"/>
              </a:cxn>
              <a:cxn ang="0">
                <a:pos x="42" y="1337"/>
              </a:cxn>
              <a:cxn ang="0">
                <a:pos x="109" y="1523"/>
              </a:cxn>
              <a:cxn ang="0">
                <a:pos x="179" y="1647"/>
              </a:cxn>
              <a:cxn ang="0">
                <a:pos x="266" y="1753"/>
              </a:cxn>
              <a:cxn ang="0">
                <a:pos x="373" y="1859"/>
              </a:cxn>
              <a:cxn ang="0">
                <a:pos x="476" y="1936"/>
              </a:cxn>
              <a:cxn ang="0">
                <a:pos x="610" y="2007"/>
              </a:cxn>
              <a:cxn ang="0">
                <a:pos x="778" y="2051"/>
              </a:cxn>
              <a:cxn ang="0">
                <a:pos x="938" y="2083"/>
              </a:cxn>
              <a:cxn ang="0">
                <a:pos x="1143" y="2070"/>
              </a:cxn>
              <a:cxn ang="0">
                <a:pos x="1346" y="2019"/>
              </a:cxn>
              <a:cxn ang="0">
                <a:pos x="1558" y="1870"/>
              </a:cxn>
              <a:cxn ang="0">
                <a:pos x="1615" y="1817"/>
              </a:cxn>
              <a:cxn ang="0">
                <a:pos x="1663" y="1764"/>
              </a:cxn>
              <a:cxn ang="0">
                <a:pos x="1642" y="1745"/>
              </a:cxn>
              <a:cxn ang="0">
                <a:pos x="1564" y="1661"/>
              </a:cxn>
              <a:cxn ang="0">
                <a:pos x="1455" y="1472"/>
              </a:cxn>
              <a:cxn ang="0">
                <a:pos x="1392" y="1318"/>
              </a:cxn>
              <a:cxn ang="0">
                <a:pos x="1354" y="1078"/>
              </a:cxn>
              <a:cxn ang="0">
                <a:pos x="1427" y="688"/>
              </a:cxn>
              <a:cxn ang="0">
                <a:pos x="1539" y="470"/>
              </a:cxn>
              <a:cxn ang="0">
                <a:pos x="1670" y="282"/>
              </a:cxn>
              <a:cxn ang="0">
                <a:pos x="1640" y="259"/>
              </a:cxn>
            </a:cxnLst>
            <a:rect l="0" t="0" r="r" b="b"/>
            <a:pathLst>
              <a:path w="1672" h="2092">
                <a:moveTo>
                  <a:pt x="1640" y="259"/>
                </a:moveTo>
                <a:cubicBezTo>
                  <a:pt x="1629" y="247"/>
                  <a:pt x="1622" y="240"/>
                  <a:pt x="1615" y="234"/>
                </a:cubicBezTo>
                <a:cubicBezTo>
                  <a:pt x="1596" y="219"/>
                  <a:pt x="1560" y="183"/>
                  <a:pt x="1533" y="163"/>
                </a:cubicBezTo>
                <a:cubicBezTo>
                  <a:pt x="1519" y="154"/>
                  <a:pt x="1467" y="118"/>
                  <a:pt x="1455" y="112"/>
                </a:cubicBezTo>
                <a:cubicBezTo>
                  <a:pt x="1419" y="95"/>
                  <a:pt x="1351" y="68"/>
                  <a:pt x="1314" y="55"/>
                </a:cubicBezTo>
                <a:cubicBezTo>
                  <a:pt x="1277" y="42"/>
                  <a:pt x="1262" y="42"/>
                  <a:pt x="1231" y="35"/>
                </a:cubicBezTo>
                <a:cubicBezTo>
                  <a:pt x="1199" y="24"/>
                  <a:pt x="1160" y="20"/>
                  <a:pt x="1128" y="10"/>
                </a:cubicBezTo>
                <a:cubicBezTo>
                  <a:pt x="1083" y="6"/>
                  <a:pt x="1015" y="0"/>
                  <a:pt x="963" y="3"/>
                </a:cubicBezTo>
                <a:cubicBezTo>
                  <a:pt x="911" y="5"/>
                  <a:pt x="858" y="12"/>
                  <a:pt x="816" y="19"/>
                </a:cubicBezTo>
                <a:cubicBezTo>
                  <a:pt x="780" y="32"/>
                  <a:pt x="750" y="42"/>
                  <a:pt x="712" y="48"/>
                </a:cubicBezTo>
                <a:cubicBezTo>
                  <a:pt x="673" y="63"/>
                  <a:pt x="648" y="63"/>
                  <a:pt x="582" y="102"/>
                </a:cubicBezTo>
                <a:cubicBezTo>
                  <a:pt x="539" y="123"/>
                  <a:pt x="498" y="143"/>
                  <a:pt x="454" y="173"/>
                </a:cubicBezTo>
                <a:cubicBezTo>
                  <a:pt x="410" y="203"/>
                  <a:pt x="354" y="251"/>
                  <a:pt x="317" y="284"/>
                </a:cubicBezTo>
                <a:cubicBezTo>
                  <a:pt x="280" y="317"/>
                  <a:pt x="254" y="348"/>
                  <a:pt x="234" y="371"/>
                </a:cubicBezTo>
                <a:cubicBezTo>
                  <a:pt x="199" y="416"/>
                  <a:pt x="142" y="488"/>
                  <a:pt x="109" y="557"/>
                </a:cubicBezTo>
                <a:cubicBezTo>
                  <a:pt x="75" y="625"/>
                  <a:pt x="47" y="702"/>
                  <a:pt x="29" y="781"/>
                </a:cubicBezTo>
                <a:cubicBezTo>
                  <a:pt x="11" y="860"/>
                  <a:pt x="7" y="962"/>
                  <a:pt x="3" y="1030"/>
                </a:cubicBezTo>
                <a:cubicBezTo>
                  <a:pt x="1" y="1098"/>
                  <a:pt x="0" y="1136"/>
                  <a:pt x="7" y="1187"/>
                </a:cubicBezTo>
                <a:cubicBezTo>
                  <a:pt x="13" y="1238"/>
                  <a:pt x="25" y="1281"/>
                  <a:pt x="42" y="1337"/>
                </a:cubicBezTo>
                <a:cubicBezTo>
                  <a:pt x="59" y="1393"/>
                  <a:pt x="86" y="1471"/>
                  <a:pt x="109" y="1523"/>
                </a:cubicBezTo>
                <a:cubicBezTo>
                  <a:pt x="119" y="1563"/>
                  <a:pt x="155" y="1612"/>
                  <a:pt x="179" y="1647"/>
                </a:cubicBezTo>
                <a:cubicBezTo>
                  <a:pt x="199" y="1684"/>
                  <a:pt x="242" y="1730"/>
                  <a:pt x="266" y="1753"/>
                </a:cubicBezTo>
                <a:cubicBezTo>
                  <a:pt x="298" y="1788"/>
                  <a:pt x="349" y="1839"/>
                  <a:pt x="373" y="1859"/>
                </a:cubicBezTo>
                <a:cubicBezTo>
                  <a:pt x="408" y="1889"/>
                  <a:pt x="446" y="1915"/>
                  <a:pt x="476" y="1936"/>
                </a:cubicBezTo>
                <a:cubicBezTo>
                  <a:pt x="515" y="1961"/>
                  <a:pt x="532" y="1980"/>
                  <a:pt x="610" y="2007"/>
                </a:cubicBezTo>
                <a:cubicBezTo>
                  <a:pt x="660" y="2026"/>
                  <a:pt x="723" y="2038"/>
                  <a:pt x="778" y="2051"/>
                </a:cubicBezTo>
                <a:cubicBezTo>
                  <a:pt x="833" y="2064"/>
                  <a:pt x="877" y="2080"/>
                  <a:pt x="938" y="2083"/>
                </a:cubicBezTo>
                <a:cubicBezTo>
                  <a:pt x="1026" y="2092"/>
                  <a:pt x="1075" y="2081"/>
                  <a:pt x="1143" y="2070"/>
                </a:cubicBezTo>
                <a:cubicBezTo>
                  <a:pt x="1211" y="2059"/>
                  <a:pt x="1277" y="2052"/>
                  <a:pt x="1346" y="2019"/>
                </a:cubicBezTo>
                <a:cubicBezTo>
                  <a:pt x="1418" y="1983"/>
                  <a:pt x="1504" y="1912"/>
                  <a:pt x="1558" y="1870"/>
                </a:cubicBezTo>
                <a:cubicBezTo>
                  <a:pt x="1603" y="1836"/>
                  <a:pt x="1598" y="1835"/>
                  <a:pt x="1615" y="1817"/>
                </a:cubicBezTo>
                <a:cubicBezTo>
                  <a:pt x="1632" y="1799"/>
                  <a:pt x="1659" y="1776"/>
                  <a:pt x="1663" y="1764"/>
                </a:cubicBezTo>
                <a:cubicBezTo>
                  <a:pt x="1667" y="1752"/>
                  <a:pt x="1658" y="1762"/>
                  <a:pt x="1642" y="1745"/>
                </a:cubicBezTo>
                <a:cubicBezTo>
                  <a:pt x="1626" y="1728"/>
                  <a:pt x="1595" y="1706"/>
                  <a:pt x="1564" y="1661"/>
                </a:cubicBezTo>
                <a:cubicBezTo>
                  <a:pt x="1540" y="1620"/>
                  <a:pt x="1484" y="1528"/>
                  <a:pt x="1455" y="1472"/>
                </a:cubicBezTo>
                <a:cubicBezTo>
                  <a:pt x="1431" y="1424"/>
                  <a:pt x="1405" y="1370"/>
                  <a:pt x="1392" y="1318"/>
                </a:cubicBezTo>
                <a:cubicBezTo>
                  <a:pt x="1375" y="1253"/>
                  <a:pt x="1350" y="1182"/>
                  <a:pt x="1354" y="1078"/>
                </a:cubicBezTo>
                <a:cubicBezTo>
                  <a:pt x="1360" y="887"/>
                  <a:pt x="1379" y="842"/>
                  <a:pt x="1427" y="688"/>
                </a:cubicBezTo>
                <a:cubicBezTo>
                  <a:pt x="1455" y="605"/>
                  <a:pt x="1504" y="518"/>
                  <a:pt x="1539" y="470"/>
                </a:cubicBezTo>
                <a:cubicBezTo>
                  <a:pt x="1579" y="402"/>
                  <a:pt x="1655" y="318"/>
                  <a:pt x="1670" y="282"/>
                </a:cubicBezTo>
                <a:cubicBezTo>
                  <a:pt x="1672" y="262"/>
                  <a:pt x="1646" y="273"/>
                  <a:pt x="1640" y="25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00600" y="592151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NULL set</a:t>
            </a:r>
            <a:endParaRPr lang="en-US" sz="4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1000"/>
      <p:bldP spid="5130" grpId="0" autoUpdateAnimBg="0"/>
      <p:bldP spid="5131" grpId="0" autoUpdateAnimBg="0"/>
      <p:bldP spid="5132" grpId="0" autoUpdateAnimBg="0"/>
      <p:bldP spid="5161" grpId="0" animBg="1"/>
      <p:bldP spid="5181" grpId="0" autoUpdateAnimBg="0"/>
      <p:bldP spid="5138" grpId="0" animBg="1"/>
      <p:bldP spid="5213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Session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Database of Shapes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1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Database of Shapes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Pink AND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Circles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Only pink circles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Yellow OR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Squares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Yellow circles, Yellow triangles, yellow squares, orange squares and pink squares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Orange NOT Triangles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 circles and orange squares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934200" cy="1826363"/>
          </a:xfrm>
        </p:spPr>
        <p:txBody>
          <a:bodyPr/>
          <a:lstStyle/>
          <a:p>
            <a:r>
              <a:rPr lang="en-US" dirty="0" smtClean="0"/>
              <a:t>Combining Boolean Operators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Search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343400" y="3657600"/>
            <a:ext cx="2057400" cy="1066800"/>
            <a:chOff x="2736" y="2304"/>
            <a:chExt cx="1296" cy="672"/>
          </a:xfrm>
        </p:grpSpPr>
        <p:sp>
          <p:nvSpPr>
            <p:cNvPr id="94223" name="Line 15"/>
            <p:cNvSpPr>
              <a:spLocks noChangeShapeType="1"/>
            </p:cNvSpPr>
            <p:nvPr/>
          </p:nvSpPr>
          <p:spPr bwMode="auto">
            <a:xfrm>
              <a:off x="2880" y="259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2832" y="249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Line 17"/>
            <p:cNvSpPr>
              <a:spLocks noChangeShapeType="1"/>
            </p:cNvSpPr>
            <p:nvPr/>
          </p:nvSpPr>
          <p:spPr bwMode="auto">
            <a:xfrm>
              <a:off x="2784" y="240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Line 18"/>
            <p:cNvSpPr>
              <a:spLocks noChangeShapeType="1"/>
            </p:cNvSpPr>
            <p:nvPr/>
          </p:nvSpPr>
          <p:spPr bwMode="auto">
            <a:xfrm>
              <a:off x="2736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Line 23"/>
            <p:cNvSpPr>
              <a:spLocks noChangeShapeType="1"/>
            </p:cNvSpPr>
            <p:nvPr/>
          </p:nvSpPr>
          <p:spPr bwMode="auto">
            <a:xfrm>
              <a:off x="2976" y="2688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Line 24"/>
            <p:cNvSpPr>
              <a:spLocks noChangeShapeType="1"/>
            </p:cNvSpPr>
            <p:nvPr/>
          </p:nvSpPr>
          <p:spPr bwMode="auto">
            <a:xfrm>
              <a:off x="3072" y="2784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Line 25"/>
            <p:cNvSpPr>
              <a:spLocks noChangeShapeType="1"/>
            </p:cNvSpPr>
            <p:nvPr/>
          </p:nvSpPr>
          <p:spPr bwMode="auto">
            <a:xfrm>
              <a:off x="3216" y="288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>
              <a:off x="3408" y="297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295400" y="1524000"/>
            <a:ext cx="3657600" cy="3200400"/>
            <a:chOff x="816" y="960"/>
            <a:chExt cx="2304" cy="2016"/>
          </a:xfrm>
        </p:grpSpPr>
        <p:sp>
          <p:nvSpPr>
            <p:cNvPr id="94236" name="Line 28"/>
            <p:cNvSpPr>
              <a:spLocks noChangeShapeType="1"/>
            </p:cNvSpPr>
            <p:nvPr/>
          </p:nvSpPr>
          <p:spPr bwMode="auto">
            <a:xfrm flipH="1">
              <a:off x="1440" y="2976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 flipH="1">
              <a:off x="1344" y="2880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8" name="Line 30"/>
            <p:cNvSpPr>
              <a:spLocks noChangeShapeType="1"/>
            </p:cNvSpPr>
            <p:nvPr/>
          </p:nvSpPr>
          <p:spPr bwMode="auto">
            <a:xfrm flipH="1">
              <a:off x="1152" y="2784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9" name="Line 31"/>
            <p:cNvSpPr>
              <a:spLocks noChangeShapeType="1"/>
            </p:cNvSpPr>
            <p:nvPr/>
          </p:nvSpPr>
          <p:spPr bwMode="auto">
            <a:xfrm flipH="1">
              <a:off x="1104" y="268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Line 32"/>
            <p:cNvSpPr>
              <a:spLocks noChangeShapeType="1"/>
            </p:cNvSpPr>
            <p:nvPr/>
          </p:nvSpPr>
          <p:spPr bwMode="auto">
            <a:xfrm flipH="1">
              <a:off x="1008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Line 33"/>
            <p:cNvSpPr>
              <a:spLocks noChangeShapeType="1"/>
            </p:cNvSpPr>
            <p:nvPr/>
          </p:nvSpPr>
          <p:spPr bwMode="auto">
            <a:xfrm flipH="1">
              <a:off x="960" y="2496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Line 34"/>
            <p:cNvSpPr>
              <a:spLocks noChangeShapeType="1"/>
            </p:cNvSpPr>
            <p:nvPr/>
          </p:nvSpPr>
          <p:spPr bwMode="auto">
            <a:xfrm flipH="1">
              <a:off x="912" y="2400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Line 35"/>
            <p:cNvSpPr>
              <a:spLocks noChangeShapeType="1"/>
            </p:cNvSpPr>
            <p:nvPr/>
          </p:nvSpPr>
          <p:spPr bwMode="auto">
            <a:xfrm flipH="1">
              <a:off x="864" y="2304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4" name="Line 36"/>
            <p:cNvSpPr>
              <a:spLocks noChangeShapeType="1"/>
            </p:cNvSpPr>
            <p:nvPr/>
          </p:nvSpPr>
          <p:spPr bwMode="auto">
            <a:xfrm flipH="1">
              <a:off x="864" y="2208"/>
              <a:ext cx="2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 flipH="1">
              <a:off x="816" y="2112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 flipH="1">
              <a:off x="816" y="2016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7" name="Line 39"/>
            <p:cNvSpPr>
              <a:spLocks noChangeShapeType="1"/>
            </p:cNvSpPr>
            <p:nvPr/>
          </p:nvSpPr>
          <p:spPr bwMode="auto">
            <a:xfrm flipH="1">
              <a:off x="816" y="1920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8" name="Line 40"/>
            <p:cNvSpPr>
              <a:spLocks noChangeShapeType="1"/>
            </p:cNvSpPr>
            <p:nvPr/>
          </p:nvSpPr>
          <p:spPr bwMode="auto">
            <a:xfrm flipH="1">
              <a:off x="816" y="1824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9" name="Line 41"/>
            <p:cNvSpPr>
              <a:spLocks noChangeShapeType="1"/>
            </p:cNvSpPr>
            <p:nvPr/>
          </p:nvSpPr>
          <p:spPr bwMode="auto">
            <a:xfrm flipH="1" flipV="1">
              <a:off x="816" y="172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0" name="Line 42"/>
            <p:cNvSpPr>
              <a:spLocks noChangeShapeType="1"/>
            </p:cNvSpPr>
            <p:nvPr/>
          </p:nvSpPr>
          <p:spPr bwMode="auto">
            <a:xfrm flipH="1">
              <a:off x="864" y="1632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1" name="Line 43"/>
            <p:cNvSpPr>
              <a:spLocks noChangeShapeType="1"/>
            </p:cNvSpPr>
            <p:nvPr/>
          </p:nvSpPr>
          <p:spPr bwMode="auto">
            <a:xfrm flipH="1">
              <a:off x="912" y="1536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2" name="Line 44"/>
            <p:cNvSpPr>
              <a:spLocks noChangeShapeType="1"/>
            </p:cNvSpPr>
            <p:nvPr/>
          </p:nvSpPr>
          <p:spPr bwMode="auto">
            <a:xfrm flipH="1">
              <a:off x="960" y="144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3" name="Line 45"/>
            <p:cNvSpPr>
              <a:spLocks noChangeShapeType="1"/>
            </p:cNvSpPr>
            <p:nvPr/>
          </p:nvSpPr>
          <p:spPr bwMode="auto">
            <a:xfrm flipH="1">
              <a:off x="1056" y="1344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4" name="Line 46"/>
            <p:cNvSpPr>
              <a:spLocks noChangeShapeType="1"/>
            </p:cNvSpPr>
            <p:nvPr/>
          </p:nvSpPr>
          <p:spPr bwMode="auto">
            <a:xfrm flipH="1">
              <a:off x="1104" y="1248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Line 47"/>
            <p:cNvSpPr>
              <a:spLocks noChangeShapeType="1"/>
            </p:cNvSpPr>
            <p:nvPr/>
          </p:nvSpPr>
          <p:spPr bwMode="auto">
            <a:xfrm flipH="1">
              <a:off x="1248" y="115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Line 48"/>
            <p:cNvSpPr>
              <a:spLocks noChangeShapeType="1"/>
            </p:cNvSpPr>
            <p:nvPr/>
          </p:nvSpPr>
          <p:spPr bwMode="auto">
            <a:xfrm flipH="1">
              <a:off x="1392" y="1056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7" name="Line 49"/>
            <p:cNvSpPr>
              <a:spLocks noChangeShapeType="1"/>
            </p:cNvSpPr>
            <p:nvPr/>
          </p:nvSpPr>
          <p:spPr bwMode="auto">
            <a:xfrm flipH="1">
              <a:off x="1632" y="9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1295400" y="1447800"/>
            <a:ext cx="3657600" cy="342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4267200" y="1371600"/>
            <a:ext cx="37338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2819400" y="3505200"/>
            <a:ext cx="35814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Rectangle 55"/>
          <p:cNvSpPr>
            <a:spLocks noChangeArrowheads="1"/>
          </p:cNvSpPr>
          <p:nvPr/>
        </p:nvSpPr>
        <p:spPr bwMode="auto">
          <a:xfrm>
            <a:off x="1524000" y="2667001"/>
            <a:ext cx="223330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Messiah</a:t>
            </a:r>
          </a:p>
        </p:txBody>
      </p:sp>
      <p:sp>
        <p:nvSpPr>
          <p:cNvPr id="94264" name="Rectangle 56"/>
          <p:cNvSpPr>
            <a:spLocks noChangeArrowheads="1"/>
          </p:cNvSpPr>
          <p:nvPr/>
        </p:nvSpPr>
        <p:spPr bwMode="auto">
          <a:xfrm>
            <a:off x="5791200" y="2452688"/>
            <a:ext cx="1689886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Christ</a:t>
            </a:r>
          </a:p>
        </p:txBody>
      </p:sp>
      <p:sp>
        <p:nvSpPr>
          <p:cNvPr id="94265" name="Rectangle 57"/>
          <p:cNvSpPr>
            <a:spLocks noChangeArrowheads="1"/>
          </p:cNvSpPr>
          <p:nvPr/>
        </p:nvSpPr>
        <p:spPr bwMode="auto">
          <a:xfrm>
            <a:off x="3886200" y="5257801"/>
            <a:ext cx="1481496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Jesus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647700" y="2286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/>
              <a:t>Messiah OR </a:t>
            </a:r>
            <a:r>
              <a:rPr lang="en-US" sz="4800" dirty="0" smtClean="0"/>
              <a:t>Christ </a:t>
            </a:r>
            <a:r>
              <a:rPr lang="en-US" sz="4800" dirty="0"/>
              <a:t>AND </a:t>
            </a:r>
            <a:r>
              <a:rPr lang="en-US" sz="4800" dirty="0" smtClean="0"/>
              <a:t>Jesus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97" name="Group 1065"/>
          <p:cNvGrpSpPr>
            <a:grpSpLocks/>
          </p:cNvGrpSpPr>
          <p:nvPr/>
        </p:nvGrpSpPr>
        <p:grpSpPr bwMode="auto">
          <a:xfrm>
            <a:off x="1295400" y="1447800"/>
            <a:ext cx="3657600" cy="3429000"/>
            <a:chOff x="816" y="912"/>
            <a:chExt cx="2304" cy="2160"/>
          </a:xfrm>
        </p:grpSpPr>
        <p:sp>
          <p:nvSpPr>
            <p:cNvPr id="96262" name="Oval 1030"/>
            <p:cNvSpPr>
              <a:spLocks noChangeArrowheads="1"/>
            </p:cNvSpPr>
            <p:nvPr/>
          </p:nvSpPr>
          <p:spPr bwMode="auto">
            <a:xfrm>
              <a:off x="816" y="912"/>
              <a:ext cx="230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Text Box 1031"/>
            <p:cNvSpPr txBox="1">
              <a:spLocks noChangeArrowheads="1"/>
            </p:cNvSpPr>
            <p:nvPr/>
          </p:nvSpPr>
          <p:spPr bwMode="auto">
            <a:xfrm>
              <a:off x="1152" y="1440"/>
              <a:ext cx="134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dirty="0"/>
                <a:t>Messiah</a:t>
              </a:r>
            </a:p>
          </p:txBody>
        </p:sp>
      </p:grpSp>
      <p:grpSp>
        <p:nvGrpSpPr>
          <p:cNvPr id="96298" name="Group 1066"/>
          <p:cNvGrpSpPr>
            <a:grpSpLocks/>
          </p:cNvGrpSpPr>
          <p:nvPr/>
        </p:nvGrpSpPr>
        <p:grpSpPr bwMode="auto">
          <a:xfrm>
            <a:off x="4267200" y="1371600"/>
            <a:ext cx="3733800" cy="3505200"/>
            <a:chOff x="2688" y="864"/>
            <a:chExt cx="2352" cy="2208"/>
          </a:xfrm>
        </p:grpSpPr>
        <p:sp>
          <p:nvSpPr>
            <p:cNvPr id="96265" name="Oval 1033"/>
            <p:cNvSpPr>
              <a:spLocks noChangeArrowheads="1"/>
            </p:cNvSpPr>
            <p:nvPr/>
          </p:nvSpPr>
          <p:spPr bwMode="auto">
            <a:xfrm>
              <a:off x="2688" y="864"/>
              <a:ext cx="2352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6" name="Text Box 1034"/>
            <p:cNvSpPr txBox="1">
              <a:spLocks noChangeArrowheads="1"/>
            </p:cNvSpPr>
            <p:nvPr/>
          </p:nvSpPr>
          <p:spPr bwMode="auto">
            <a:xfrm>
              <a:off x="3552" y="1392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Christ</a:t>
              </a:r>
            </a:p>
          </p:txBody>
        </p:sp>
      </p:grpSp>
      <p:grpSp>
        <p:nvGrpSpPr>
          <p:cNvPr id="96299" name="Group 1067"/>
          <p:cNvGrpSpPr>
            <a:grpSpLocks/>
          </p:cNvGrpSpPr>
          <p:nvPr/>
        </p:nvGrpSpPr>
        <p:grpSpPr bwMode="auto">
          <a:xfrm>
            <a:off x="2819400" y="3505200"/>
            <a:ext cx="3581400" cy="3124200"/>
            <a:chOff x="1776" y="2208"/>
            <a:chExt cx="2256" cy="1968"/>
          </a:xfrm>
        </p:grpSpPr>
        <p:sp>
          <p:nvSpPr>
            <p:cNvPr id="96268" name="Oval 1036"/>
            <p:cNvSpPr>
              <a:spLocks noChangeArrowheads="1"/>
            </p:cNvSpPr>
            <p:nvPr/>
          </p:nvSpPr>
          <p:spPr bwMode="auto">
            <a:xfrm>
              <a:off x="1776" y="2208"/>
              <a:ext cx="2256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Text Box 1037"/>
            <p:cNvSpPr txBox="1">
              <a:spLocks noChangeArrowheads="1"/>
            </p:cNvSpPr>
            <p:nvPr/>
          </p:nvSpPr>
          <p:spPr bwMode="auto">
            <a:xfrm>
              <a:off x="2448" y="3264"/>
              <a:ext cx="9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Jesus</a:t>
              </a:r>
            </a:p>
          </p:txBody>
        </p:sp>
      </p:grpSp>
      <p:grpSp>
        <p:nvGrpSpPr>
          <p:cNvPr id="96270" name="Group 1038"/>
          <p:cNvGrpSpPr>
            <a:grpSpLocks/>
          </p:cNvGrpSpPr>
          <p:nvPr/>
        </p:nvGrpSpPr>
        <p:grpSpPr bwMode="auto">
          <a:xfrm>
            <a:off x="2895600" y="3581400"/>
            <a:ext cx="3505200" cy="1143000"/>
            <a:chOff x="1824" y="2256"/>
            <a:chExt cx="2208" cy="720"/>
          </a:xfrm>
        </p:grpSpPr>
        <p:sp>
          <p:nvSpPr>
            <p:cNvPr id="96271" name="Line 1039"/>
            <p:cNvSpPr>
              <a:spLocks noChangeShapeType="1"/>
            </p:cNvSpPr>
            <p:nvPr/>
          </p:nvSpPr>
          <p:spPr bwMode="auto">
            <a:xfrm>
              <a:off x="2064" y="2544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040"/>
            <p:cNvSpPr>
              <a:spLocks noChangeShapeType="1"/>
            </p:cNvSpPr>
            <p:nvPr/>
          </p:nvSpPr>
          <p:spPr bwMode="auto">
            <a:xfrm>
              <a:off x="1824" y="283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041"/>
            <p:cNvSpPr>
              <a:spLocks noChangeShapeType="1"/>
            </p:cNvSpPr>
            <p:nvPr/>
          </p:nvSpPr>
          <p:spPr bwMode="auto">
            <a:xfrm>
              <a:off x="1968" y="268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042"/>
            <p:cNvSpPr>
              <a:spLocks noChangeShapeType="1"/>
            </p:cNvSpPr>
            <p:nvPr/>
          </p:nvSpPr>
          <p:spPr bwMode="auto">
            <a:xfrm>
              <a:off x="2592" y="2256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5" name="Line 1043"/>
            <p:cNvSpPr>
              <a:spLocks noChangeShapeType="1"/>
            </p:cNvSpPr>
            <p:nvPr/>
          </p:nvSpPr>
          <p:spPr bwMode="auto">
            <a:xfrm flipV="1">
              <a:off x="2256" y="2400"/>
              <a:ext cx="12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6" name="Line 1044"/>
            <p:cNvSpPr>
              <a:spLocks noChangeShapeType="1"/>
            </p:cNvSpPr>
            <p:nvPr/>
          </p:nvSpPr>
          <p:spPr bwMode="auto">
            <a:xfrm>
              <a:off x="2976" y="2688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1045"/>
            <p:cNvSpPr>
              <a:spLocks noChangeShapeType="1"/>
            </p:cNvSpPr>
            <p:nvPr/>
          </p:nvSpPr>
          <p:spPr bwMode="auto">
            <a:xfrm>
              <a:off x="3168" y="283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1046"/>
            <p:cNvSpPr>
              <a:spLocks noChangeShapeType="1"/>
            </p:cNvSpPr>
            <p:nvPr/>
          </p:nvSpPr>
          <p:spPr bwMode="auto">
            <a:xfrm>
              <a:off x="1824" y="2976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1047"/>
            <p:cNvSpPr>
              <a:spLocks noChangeShapeType="1"/>
            </p:cNvSpPr>
            <p:nvPr/>
          </p:nvSpPr>
          <p:spPr bwMode="auto">
            <a:xfrm>
              <a:off x="3360" y="2976"/>
              <a:ext cx="6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6" name="Text Box 1064"/>
          <p:cNvSpPr txBox="1">
            <a:spLocks noChangeArrowheads="1"/>
          </p:cNvSpPr>
          <p:nvPr/>
        </p:nvSpPr>
        <p:spPr bwMode="auto">
          <a:xfrm>
            <a:off x="495301" y="1"/>
            <a:ext cx="8267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 smtClean="0"/>
              <a:t>Messiah </a:t>
            </a:r>
            <a:r>
              <a:rPr lang="en-US" sz="4800" dirty="0"/>
              <a:t>OR </a:t>
            </a:r>
            <a:r>
              <a:rPr lang="en-US" sz="4800" dirty="0" smtClean="0"/>
              <a:t>Christ </a:t>
            </a:r>
            <a:r>
              <a:rPr lang="en-US" sz="4800" dirty="0"/>
              <a:t>AND Jesus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817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343400" y="3657600"/>
            <a:ext cx="2057400" cy="1066800"/>
            <a:chOff x="2736" y="2304"/>
            <a:chExt cx="1296" cy="672"/>
          </a:xfrm>
        </p:grpSpPr>
        <p:sp>
          <p:nvSpPr>
            <p:cNvPr id="94223" name="Line 15"/>
            <p:cNvSpPr>
              <a:spLocks noChangeShapeType="1"/>
            </p:cNvSpPr>
            <p:nvPr/>
          </p:nvSpPr>
          <p:spPr bwMode="auto">
            <a:xfrm>
              <a:off x="2880" y="259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2832" y="249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Line 17"/>
            <p:cNvSpPr>
              <a:spLocks noChangeShapeType="1"/>
            </p:cNvSpPr>
            <p:nvPr/>
          </p:nvSpPr>
          <p:spPr bwMode="auto">
            <a:xfrm>
              <a:off x="2784" y="240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Line 18"/>
            <p:cNvSpPr>
              <a:spLocks noChangeShapeType="1"/>
            </p:cNvSpPr>
            <p:nvPr/>
          </p:nvSpPr>
          <p:spPr bwMode="auto">
            <a:xfrm>
              <a:off x="2736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Line 23"/>
            <p:cNvSpPr>
              <a:spLocks noChangeShapeType="1"/>
            </p:cNvSpPr>
            <p:nvPr/>
          </p:nvSpPr>
          <p:spPr bwMode="auto">
            <a:xfrm>
              <a:off x="2976" y="2688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Line 24"/>
            <p:cNvSpPr>
              <a:spLocks noChangeShapeType="1"/>
            </p:cNvSpPr>
            <p:nvPr/>
          </p:nvSpPr>
          <p:spPr bwMode="auto">
            <a:xfrm>
              <a:off x="3072" y="2784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Line 25"/>
            <p:cNvSpPr>
              <a:spLocks noChangeShapeType="1"/>
            </p:cNvSpPr>
            <p:nvPr/>
          </p:nvSpPr>
          <p:spPr bwMode="auto">
            <a:xfrm>
              <a:off x="3216" y="288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>
              <a:off x="3408" y="297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295400" y="1524000"/>
            <a:ext cx="3657600" cy="3200400"/>
            <a:chOff x="816" y="960"/>
            <a:chExt cx="2304" cy="2016"/>
          </a:xfrm>
        </p:grpSpPr>
        <p:sp>
          <p:nvSpPr>
            <p:cNvPr id="94236" name="Line 28"/>
            <p:cNvSpPr>
              <a:spLocks noChangeShapeType="1"/>
            </p:cNvSpPr>
            <p:nvPr/>
          </p:nvSpPr>
          <p:spPr bwMode="auto">
            <a:xfrm flipH="1">
              <a:off x="1440" y="2976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 flipH="1">
              <a:off x="1344" y="2880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8" name="Line 30"/>
            <p:cNvSpPr>
              <a:spLocks noChangeShapeType="1"/>
            </p:cNvSpPr>
            <p:nvPr/>
          </p:nvSpPr>
          <p:spPr bwMode="auto">
            <a:xfrm flipH="1">
              <a:off x="1152" y="2784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9" name="Line 31"/>
            <p:cNvSpPr>
              <a:spLocks noChangeShapeType="1"/>
            </p:cNvSpPr>
            <p:nvPr/>
          </p:nvSpPr>
          <p:spPr bwMode="auto">
            <a:xfrm flipH="1">
              <a:off x="1104" y="268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Line 32"/>
            <p:cNvSpPr>
              <a:spLocks noChangeShapeType="1"/>
            </p:cNvSpPr>
            <p:nvPr/>
          </p:nvSpPr>
          <p:spPr bwMode="auto">
            <a:xfrm flipH="1">
              <a:off x="1008" y="259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Line 33"/>
            <p:cNvSpPr>
              <a:spLocks noChangeShapeType="1"/>
            </p:cNvSpPr>
            <p:nvPr/>
          </p:nvSpPr>
          <p:spPr bwMode="auto">
            <a:xfrm flipH="1">
              <a:off x="960" y="2496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Line 34"/>
            <p:cNvSpPr>
              <a:spLocks noChangeShapeType="1"/>
            </p:cNvSpPr>
            <p:nvPr/>
          </p:nvSpPr>
          <p:spPr bwMode="auto">
            <a:xfrm flipH="1">
              <a:off x="912" y="2400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Line 35"/>
            <p:cNvSpPr>
              <a:spLocks noChangeShapeType="1"/>
            </p:cNvSpPr>
            <p:nvPr/>
          </p:nvSpPr>
          <p:spPr bwMode="auto">
            <a:xfrm flipH="1">
              <a:off x="864" y="2304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4" name="Line 36"/>
            <p:cNvSpPr>
              <a:spLocks noChangeShapeType="1"/>
            </p:cNvSpPr>
            <p:nvPr/>
          </p:nvSpPr>
          <p:spPr bwMode="auto">
            <a:xfrm flipH="1">
              <a:off x="864" y="2208"/>
              <a:ext cx="2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 flipH="1">
              <a:off x="816" y="2112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 flipH="1">
              <a:off x="816" y="2016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7" name="Line 39"/>
            <p:cNvSpPr>
              <a:spLocks noChangeShapeType="1"/>
            </p:cNvSpPr>
            <p:nvPr/>
          </p:nvSpPr>
          <p:spPr bwMode="auto">
            <a:xfrm flipH="1">
              <a:off x="816" y="1920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8" name="Line 40"/>
            <p:cNvSpPr>
              <a:spLocks noChangeShapeType="1"/>
            </p:cNvSpPr>
            <p:nvPr/>
          </p:nvSpPr>
          <p:spPr bwMode="auto">
            <a:xfrm flipH="1">
              <a:off x="816" y="1824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9" name="Line 41"/>
            <p:cNvSpPr>
              <a:spLocks noChangeShapeType="1"/>
            </p:cNvSpPr>
            <p:nvPr/>
          </p:nvSpPr>
          <p:spPr bwMode="auto">
            <a:xfrm flipH="1" flipV="1">
              <a:off x="816" y="172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0" name="Line 42"/>
            <p:cNvSpPr>
              <a:spLocks noChangeShapeType="1"/>
            </p:cNvSpPr>
            <p:nvPr/>
          </p:nvSpPr>
          <p:spPr bwMode="auto">
            <a:xfrm flipH="1">
              <a:off x="864" y="1632"/>
              <a:ext cx="2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1" name="Line 43"/>
            <p:cNvSpPr>
              <a:spLocks noChangeShapeType="1"/>
            </p:cNvSpPr>
            <p:nvPr/>
          </p:nvSpPr>
          <p:spPr bwMode="auto">
            <a:xfrm flipH="1">
              <a:off x="912" y="1536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2" name="Line 44"/>
            <p:cNvSpPr>
              <a:spLocks noChangeShapeType="1"/>
            </p:cNvSpPr>
            <p:nvPr/>
          </p:nvSpPr>
          <p:spPr bwMode="auto">
            <a:xfrm flipH="1">
              <a:off x="960" y="1440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3" name="Line 45"/>
            <p:cNvSpPr>
              <a:spLocks noChangeShapeType="1"/>
            </p:cNvSpPr>
            <p:nvPr/>
          </p:nvSpPr>
          <p:spPr bwMode="auto">
            <a:xfrm flipH="1">
              <a:off x="1056" y="1344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4" name="Line 46"/>
            <p:cNvSpPr>
              <a:spLocks noChangeShapeType="1"/>
            </p:cNvSpPr>
            <p:nvPr/>
          </p:nvSpPr>
          <p:spPr bwMode="auto">
            <a:xfrm flipH="1">
              <a:off x="1104" y="1248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Line 47"/>
            <p:cNvSpPr>
              <a:spLocks noChangeShapeType="1"/>
            </p:cNvSpPr>
            <p:nvPr/>
          </p:nvSpPr>
          <p:spPr bwMode="auto">
            <a:xfrm flipH="1">
              <a:off x="1248" y="115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Line 48"/>
            <p:cNvSpPr>
              <a:spLocks noChangeShapeType="1"/>
            </p:cNvSpPr>
            <p:nvPr/>
          </p:nvSpPr>
          <p:spPr bwMode="auto">
            <a:xfrm flipH="1">
              <a:off x="1392" y="1056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7" name="Line 49"/>
            <p:cNvSpPr>
              <a:spLocks noChangeShapeType="1"/>
            </p:cNvSpPr>
            <p:nvPr/>
          </p:nvSpPr>
          <p:spPr bwMode="auto">
            <a:xfrm flipH="1">
              <a:off x="1632" y="96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1295400" y="1447800"/>
            <a:ext cx="3657600" cy="342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4267200" y="1371600"/>
            <a:ext cx="37338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2819400" y="3505200"/>
            <a:ext cx="35814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Rectangle 55"/>
          <p:cNvSpPr>
            <a:spLocks noChangeArrowheads="1"/>
          </p:cNvSpPr>
          <p:nvPr/>
        </p:nvSpPr>
        <p:spPr bwMode="auto">
          <a:xfrm>
            <a:off x="1524000" y="2667001"/>
            <a:ext cx="223330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Messiah</a:t>
            </a:r>
          </a:p>
        </p:txBody>
      </p:sp>
      <p:sp>
        <p:nvSpPr>
          <p:cNvPr id="94264" name="Rectangle 56"/>
          <p:cNvSpPr>
            <a:spLocks noChangeArrowheads="1"/>
          </p:cNvSpPr>
          <p:nvPr/>
        </p:nvSpPr>
        <p:spPr bwMode="auto">
          <a:xfrm>
            <a:off x="5791200" y="2452688"/>
            <a:ext cx="1689886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Christ</a:t>
            </a:r>
          </a:p>
        </p:txBody>
      </p:sp>
      <p:sp>
        <p:nvSpPr>
          <p:cNvPr id="94265" name="Rectangle 57"/>
          <p:cNvSpPr>
            <a:spLocks noChangeArrowheads="1"/>
          </p:cNvSpPr>
          <p:nvPr/>
        </p:nvSpPr>
        <p:spPr bwMode="auto">
          <a:xfrm>
            <a:off x="3886200" y="5257801"/>
            <a:ext cx="1481496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/>
              <a:t>Jesus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476250" y="228600"/>
            <a:ext cx="8191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/>
              <a:t>Messiah OR </a:t>
            </a:r>
            <a:r>
              <a:rPr lang="en-US" sz="4800" dirty="0" smtClean="0"/>
              <a:t>Christ </a:t>
            </a:r>
            <a:r>
              <a:rPr lang="en-US" sz="4800" dirty="0"/>
              <a:t>AND </a:t>
            </a:r>
            <a:r>
              <a:rPr lang="en-US" sz="4800" dirty="0" smtClean="0"/>
              <a:t>Jesus</a:t>
            </a:r>
            <a:endParaRPr lang="en-US" sz="5400" dirty="0"/>
          </a:p>
        </p:txBody>
      </p:sp>
      <p:sp>
        <p:nvSpPr>
          <p:cNvPr id="41" name="Text Box 62"/>
          <p:cNvSpPr txBox="1">
            <a:spLocks noChangeArrowheads="1"/>
          </p:cNvSpPr>
          <p:nvPr/>
        </p:nvSpPr>
        <p:spPr bwMode="auto">
          <a:xfrm>
            <a:off x="495300" y="235803"/>
            <a:ext cx="8191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/>
              <a:t>Messiah OR </a:t>
            </a:r>
            <a:r>
              <a:rPr lang="en-US" sz="4800" dirty="0" smtClean="0"/>
              <a:t>(Christ </a:t>
            </a:r>
            <a:r>
              <a:rPr lang="en-US" sz="4800" dirty="0"/>
              <a:t>AND </a:t>
            </a:r>
            <a:r>
              <a:rPr lang="en-US" sz="4800" dirty="0" smtClean="0"/>
              <a:t>Jesus)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80" name="Text Box 48"/>
          <p:cNvSpPr txBox="1">
            <a:spLocks noChangeArrowheads="1"/>
          </p:cNvSpPr>
          <p:nvPr/>
        </p:nvSpPr>
        <p:spPr bwMode="auto">
          <a:xfrm>
            <a:off x="666751" y="1"/>
            <a:ext cx="7810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/>
              <a:t>Messiah OR Christ AND Jesus</a:t>
            </a:r>
            <a:endParaRPr lang="en-US" sz="5400" dirty="0"/>
          </a:p>
        </p:txBody>
      </p:sp>
      <p:grpSp>
        <p:nvGrpSpPr>
          <p:cNvPr id="95276" name="Group 44"/>
          <p:cNvGrpSpPr>
            <a:grpSpLocks/>
          </p:cNvGrpSpPr>
          <p:nvPr/>
        </p:nvGrpSpPr>
        <p:grpSpPr bwMode="auto">
          <a:xfrm>
            <a:off x="1295400" y="1524000"/>
            <a:ext cx="6705600" cy="3048000"/>
            <a:chOff x="816" y="960"/>
            <a:chExt cx="4224" cy="1920"/>
          </a:xfrm>
        </p:grpSpPr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>
              <a:off x="1536" y="100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Line 28"/>
            <p:cNvSpPr>
              <a:spLocks noChangeShapeType="1"/>
            </p:cNvSpPr>
            <p:nvPr/>
          </p:nvSpPr>
          <p:spPr bwMode="auto">
            <a:xfrm>
              <a:off x="1248" y="11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Line 29"/>
            <p:cNvSpPr>
              <a:spLocks noChangeShapeType="1"/>
            </p:cNvSpPr>
            <p:nvPr/>
          </p:nvSpPr>
          <p:spPr bwMode="auto">
            <a:xfrm>
              <a:off x="1104" y="129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Line 30"/>
            <p:cNvSpPr>
              <a:spLocks noChangeShapeType="1"/>
            </p:cNvSpPr>
            <p:nvPr/>
          </p:nvSpPr>
          <p:spPr bwMode="auto">
            <a:xfrm>
              <a:off x="912" y="1536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Line 31"/>
            <p:cNvSpPr>
              <a:spLocks noChangeShapeType="1"/>
            </p:cNvSpPr>
            <p:nvPr/>
          </p:nvSpPr>
          <p:spPr bwMode="auto">
            <a:xfrm>
              <a:off x="864" y="1728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Line 32"/>
            <p:cNvSpPr>
              <a:spLocks noChangeShapeType="1"/>
            </p:cNvSpPr>
            <p:nvPr/>
          </p:nvSpPr>
          <p:spPr bwMode="auto">
            <a:xfrm>
              <a:off x="816" y="1968"/>
              <a:ext cx="4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Line 33"/>
            <p:cNvSpPr>
              <a:spLocks noChangeShapeType="1"/>
            </p:cNvSpPr>
            <p:nvPr/>
          </p:nvSpPr>
          <p:spPr bwMode="auto">
            <a:xfrm>
              <a:off x="864" y="2208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Line 34"/>
            <p:cNvSpPr>
              <a:spLocks noChangeShapeType="1"/>
            </p:cNvSpPr>
            <p:nvPr/>
          </p:nvSpPr>
          <p:spPr bwMode="auto">
            <a:xfrm>
              <a:off x="960" y="2448"/>
              <a:ext cx="39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Line 35"/>
            <p:cNvSpPr>
              <a:spLocks noChangeShapeType="1"/>
            </p:cNvSpPr>
            <p:nvPr/>
          </p:nvSpPr>
          <p:spPr bwMode="auto">
            <a:xfrm>
              <a:off x="1104" y="268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Line 36"/>
            <p:cNvSpPr>
              <a:spLocks noChangeShapeType="1"/>
            </p:cNvSpPr>
            <p:nvPr/>
          </p:nvSpPr>
          <p:spPr bwMode="auto">
            <a:xfrm>
              <a:off x="1344" y="288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Line 37"/>
            <p:cNvSpPr>
              <a:spLocks noChangeShapeType="1"/>
            </p:cNvSpPr>
            <p:nvPr/>
          </p:nvSpPr>
          <p:spPr bwMode="auto">
            <a:xfrm>
              <a:off x="3408" y="9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Line 38"/>
            <p:cNvSpPr>
              <a:spLocks noChangeShapeType="1"/>
            </p:cNvSpPr>
            <p:nvPr/>
          </p:nvSpPr>
          <p:spPr bwMode="auto">
            <a:xfrm>
              <a:off x="3168" y="110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Line 39"/>
            <p:cNvSpPr>
              <a:spLocks noChangeShapeType="1"/>
            </p:cNvSpPr>
            <p:nvPr/>
          </p:nvSpPr>
          <p:spPr bwMode="auto">
            <a:xfrm>
              <a:off x="2928" y="129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>
              <a:off x="2976" y="2688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>
              <a:off x="3168" y="288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281" name="Group 49"/>
          <p:cNvGrpSpPr>
            <a:grpSpLocks/>
          </p:cNvGrpSpPr>
          <p:nvPr/>
        </p:nvGrpSpPr>
        <p:grpSpPr bwMode="auto">
          <a:xfrm>
            <a:off x="1295401" y="1447800"/>
            <a:ext cx="3657601" cy="3429000"/>
            <a:chOff x="816" y="912"/>
            <a:chExt cx="2304" cy="2160"/>
          </a:xfrm>
        </p:grpSpPr>
        <p:sp>
          <p:nvSpPr>
            <p:cNvPr id="95238" name="Oval 6"/>
            <p:cNvSpPr>
              <a:spLocks noChangeArrowheads="1"/>
            </p:cNvSpPr>
            <p:nvPr/>
          </p:nvSpPr>
          <p:spPr bwMode="auto">
            <a:xfrm>
              <a:off x="816" y="912"/>
              <a:ext cx="230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>
              <a:off x="1248" y="1152"/>
              <a:ext cx="140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Messiah</a:t>
              </a:r>
            </a:p>
          </p:txBody>
        </p:sp>
      </p:grpSp>
      <p:grpSp>
        <p:nvGrpSpPr>
          <p:cNvPr id="95282" name="Group 50"/>
          <p:cNvGrpSpPr>
            <a:grpSpLocks/>
          </p:cNvGrpSpPr>
          <p:nvPr/>
        </p:nvGrpSpPr>
        <p:grpSpPr bwMode="auto">
          <a:xfrm>
            <a:off x="4267200" y="1371600"/>
            <a:ext cx="3733800" cy="3505200"/>
            <a:chOff x="2688" y="864"/>
            <a:chExt cx="2352" cy="2208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2688" y="864"/>
              <a:ext cx="2352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Rectangle 46"/>
            <p:cNvSpPr>
              <a:spLocks noChangeArrowheads="1"/>
            </p:cNvSpPr>
            <p:nvPr/>
          </p:nvSpPr>
          <p:spPr bwMode="auto">
            <a:xfrm>
              <a:off x="3408" y="1152"/>
              <a:ext cx="106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Christ</a:t>
              </a:r>
            </a:p>
          </p:txBody>
        </p:sp>
      </p:grpSp>
      <p:grpSp>
        <p:nvGrpSpPr>
          <p:cNvPr id="95283" name="Group 51"/>
          <p:cNvGrpSpPr>
            <a:grpSpLocks/>
          </p:cNvGrpSpPr>
          <p:nvPr/>
        </p:nvGrpSpPr>
        <p:grpSpPr bwMode="auto">
          <a:xfrm>
            <a:off x="2819400" y="3505200"/>
            <a:ext cx="3581400" cy="3124200"/>
            <a:chOff x="1776" y="2208"/>
            <a:chExt cx="2256" cy="1968"/>
          </a:xfrm>
        </p:grpSpPr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1776" y="2208"/>
              <a:ext cx="2256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Rectangle 47"/>
            <p:cNvSpPr>
              <a:spLocks noChangeArrowheads="1"/>
            </p:cNvSpPr>
            <p:nvPr/>
          </p:nvSpPr>
          <p:spPr bwMode="auto">
            <a:xfrm>
              <a:off x="2448" y="2928"/>
              <a:ext cx="93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Jesus</a:t>
              </a:r>
            </a:p>
          </p:txBody>
        </p:sp>
      </p:grpSp>
      <p:sp>
        <p:nvSpPr>
          <p:cNvPr id="29" name="Text Box 1064"/>
          <p:cNvSpPr txBox="1">
            <a:spLocks noChangeArrowheads="1"/>
          </p:cNvSpPr>
          <p:nvPr/>
        </p:nvSpPr>
        <p:spPr bwMode="auto">
          <a:xfrm>
            <a:off x="438150" y="152400"/>
            <a:ext cx="8267700" cy="830997"/>
          </a:xfrm>
          <a:prstGeom prst="rect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dirty="0"/>
              <a:t>(Messiah OR Christ) AND Jesus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228600" y="187404"/>
            <a:ext cx="6400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tx2">
                    <a:lumMod val="90000"/>
                  </a:schemeClr>
                </a:solidFill>
              </a:rPr>
              <a:t>Boolean Algebra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1647885"/>
            <a:ext cx="815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sz="36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of Logic based on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Mathematics in that it works with logical rather than numeric relationships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1200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x and y = numerical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sz="1200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algebra x and y = classes of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97" name="Group 1065"/>
          <p:cNvGrpSpPr>
            <a:grpSpLocks/>
          </p:cNvGrpSpPr>
          <p:nvPr/>
        </p:nvGrpSpPr>
        <p:grpSpPr bwMode="auto">
          <a:xfrm>
            <a:off x="1295400" y="1447800"/>
            <a:ext cx="3657600" cy="3429000"/>
            <a:chOff x="816" y="912"/>
            <a:chExt cx="2304" cy="2160"/>
          </a:xfrm>
        </p:grpSpPr>
        <p:sp>
          <p:nvSpPr>
            <p:cNvPr id="96262" name="Oval 1030"/>
            <p:cNvSpPr>
              <a:spLocks noChangeArrowheads="1"/>
            </p:cNvSpPr>
            <p:nvPr/>
          </p:nvSpPr>
          <p:spPr bwMode="auto">
            <a:xfrm>
              <a:off x="816" y="912"/>
              <a:ext cx="230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Text Box 1031"/>
            <p:cNvSpPr txBox="1">
              <a:spLocks noChangeArrowheads="1"/>
            </p:cNvSpPr>
            <p:nvPr/>
          </p:nvSpPr>
          <p:spPr bwMode="auto">
            <a:xfrm>
              <a:off x="1152" y="1440"/>
              <a:ext cx="134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Messiah</a:t>
              </a:r>
            </a:p>
          </p:txBody>
        </p:sp>
      </p:grpSp>
      <p:grpSp>
        <p:nvGrpSpPr>
          <p:cNvPr id="96298" name="Group 1066"/>
          <p:cNvGrpSpPr>
            <a:grpSpLocks/>
          </p:cNvGrpSpPr>
          <p:nvPr/>
        </p:nvGrpSpPr>
        <p:grpSpPr bwMode="auto">
          <a:xfrm>
            <a:off x="4267200" y="1371600"/>
            <a:ext cx="3733800" cy="3505200"/>
            <a:chOff x="2688" y="864"/>
            <a:chExt cx="2352" cy="2208"/>
          </a:xfrm>
        </p:grpSpPr>
        <p:sp>
          <p:nvSpPr>
            <p:cNvPr id="96265" name="Oval 1033"/>
            <p:cNvSpPr>
              <a:spLocks noChangeArrowheads="1"/>
            </p:cNvSpPr>
            <p:nvPr/>
          </p:nvSpPr>
          <p:spPr bwMode="auto">
            <a:xfrm>
              <a:off x="2688" y="864"/>
              <a:ext cx="2352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6" name="Text Box 1034"/>
            <p:cNvSpPr txBox="1">
              <a:spLocks noChangeArrowheads="1"/>
            </p:cNvSpPr>
            <p:nvPr/>
          </p:nvSpPr>
          <p:spPr bwMode="auto">
            <a:xfrm>
              <a:off x="3552" y="1392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Christ</a:t>
              </a:r>
            </a:p>
          </p:txBody>
        </p:sp>
      </p:grpSp>
      <p:grpSp>
        <p:nvGrpSpPr>
          <p:cNvPr id="96299" name="Group 1067"/>
          <p:cNvGrpSpPr>
            <a:grpSpLocks/>
          </p:cNvGrpSpPr>
          <p:nvPr/>
        </p:nvGrpSpPr>
        <p:grpSpPr bwMode="auto">
          <a:xfrm>
            <a:off x="2819400" y="3505200"/>
            <a:ext cx="3581400" cy="3124200"/>
            <a:chOff x="1776" y="2208"/>
            <a:chExt cx="2256" cy="1968"/>
          </a:xfrm>
        </p:grpSpPr>
        <p:sp>
          <p:nvSpPr>
            <p:cNvPr id="96268" name="Oval 1036"/>
            <p:cNvSpPr>
              <a:spLocks noChangeArrowheads="1"/>
            </p:cNvSpPr>
            <p:nvPr/>
          </p:nvSpPr>
          <p:spPr bwMode="auto">
            <a:xfrm>
              <a:off x="1776" y="2208"/>
              <a:ext cx="2256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Text Box 1037"/>
            <p:cNvSpPr txBox="1">
              <a:spLocks noChangeArrowheads="1"/>
            </p:cNvSpPr>
            <p:nvPr/>
          </p:nvSpPr>
          <p:spPr bwMode="auto">
            <a:xfrm>
              <a:off x="2448" y="3264"/>
              <a:ext cx="9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Jesus</a:t>
              </a:r>
            </a:p>
          </p:txBody>
        </p:sp>
      </p:grpSp>
      <p:grpSp>
        <p:nvGrpSpPr>
          <p:cNvPr id="96270" name="Group 1038"/>
          <p:cNvGrpSpPr>
            <a:grpSpLocks/>
          </p:cNvGrpSpPr>
          <p:nvPr/>
        </p:nvGrpSpPr>
        <p:grpSpPr bwMode="auto">
          <a:xfrm>
            <a:off x="2895600" y="3581400"/>
            <a:ext cx="3505200" cy="1143000"/>
            <a:chOff x="1824" y="2256"/>
            <a:chExt cx="2208" cy="720"/>
          </a:xfrm>
        </p:grpSpPr>
        <p:sp>
          <p:nvSpPr>
            <p:cNvPr id="96271" name="Line 1039"/>
            <p:cNvSpPr>
              <a:spLocks noChangeShapeType="1"/>
            </p:cNvSpPr>
            <p:nvPr/>
          </p:nvSpPr>
          <p:spPr bwMode="auto">
            <a:xfrm>
              <a:off x="2064" y="2544"/>
              <a:ext cx="1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040"/>
            <p:cNvSpPr>
              <a:spLocks noChangeShapeType="1"/>
            </p:cNvSpPr>
            <p:nvPr/>
          </p:nvSpPr>
          <p:spPr bwMode="auto">
            <a:xfrm>
              <a:off x="1824" y="283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041"/>
            <p:cNvSpPr>
              <a:spLocks noChangeShapeType="1"/>
            </p:cNvSpPr>
            <p:nvPr/>
          </p:nvSpPr>
          <p:spPr bwMode="auto">
            <a:xfrm>
              <a:off x="1968" y="268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042"/>
            <p:cNvSpPr>
              <a:spLocks noChangeShapeType="1"/>
            </p:cNvSpPr>
            <p:nvPr/>
          </p:nvSpPr>
          <p:spPr bwMode="auto">
            <a:xfrm>
              <a:off x="2592" y="2256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5" name="Line 1043"/>
            <p:cNvSpPr>
              <a:spLocks noChangeShapeType="1"/>
            </p:cNvSpPr>
            <p:nvPr/>
          </p:nvSpPr>
          <p:spPr bwMode="auto">
            <a:xfrm flipV="1">
              <a:off x="2256" y="2400"/>
              <a:ext cx="12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6" name="Line 1044"/>
            <p:cNvSpPr>
              <a:spLocks noChangeShapeType="1"/>
            </p:cNvSpPr>
            <p:nvPr/>
          </p:nvSpPr>
          <p:spPr bwMode="auto">
            <a:xfrm>
              <a:off x="2976" y="2688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1045"/>
            <p:cNvSpPr>
              <a:spLocks noChangeShapeType="1"/>
            </p:cNvSpPr>
            <p:nvPr/>
          </p:nvSpPr>
          <p:spPr bwMode="auto">
            <a:xfrm>
              <a:off x="3168" y="283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1046"/>
            <p:cNvSpPr>
              <a:spLocks noChangeShapeType="1"/>
            </p:cNvSpPr>
            <p:nvPr/>
          </p:nvSpPr>
          <p:spPr bwMode="auto">
            <a:xfrm>
              <a:off x="1824" y="2976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1047"/>
            <p:cNvSpPr>
              <a:spLocks noChangeShapeType="1"/>
            </p:cNvSpPr>
            <p:nvPr/>
          </p:nvSpPr>
          <p:spPr bwMode="auto">
            <a:xfrm>
              <a:off x="3360" y="2976"/>
              <a:ext cx="67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6" name="Text Box 1064"/>
          <p:cNvSpPr txBox="1">
            <a:spLocks noChangeArrowheads="1"/>
          </p:cNvSpPr>
          <p:nvPr/>
        </p:nvSpPr>
        <p:spPr bwMode="auto">
          <a:xfrm>
            <a:off x="438150" y="159603"/>
            <a:ext cx="8267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dirty="0"/>
              <a:t>(Messiah OR Christ) AND Jesus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57" name="Text Box 1045"/>
          <p:cNvSpPr txBox="1">
            <a:spLocks noChangeArrowheads="1"/>
          </p:cNvSpPr>
          <p:nvPr/>
        </p:nvSpPr>
        <p:spPr bwMode="auto">
          <a:xfrm>
            <a:off x="866775" y="1"/>
            <a:ext cx="74104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/>
              <a:t>Messiah OR Christ OR Jesus</a:t>
            </a:r>
            <a:endParaRPr lang="en-US" sz="5400"/>
          </a:p>
        </p:txBody>
      </p:sp>
      <p:grpSp>
        <p:nvGrpSpPr>
          <p:cNvPr id="193578" name="Group 1066"/>
          <p:cNvGrpSpPr>
            <a:grpSpLocks/>
          </p:cNvGrpSpPr>
          <p:nvPr/>
        </p:nvGrpSpPr>
        <p:grpSpPr bwMode="auto">
          <a:xfrm>
            <a:off x="1295400" y="1524000"/>
            <a:ext cx="6705600" cy="5029200"/>
            <a:chOff x="816" y="960"/>
            <a:chExt cx="4224" cy="3168"/>
          </a:xfrm>
        </p:grpSpPr>
        <p:sp>
          <p:nvSpPr>
            <p:cNvPr id="193548" name="Line 1036"/>
            <p:cNvSpPr>
              <a:spLocks noChangeShapeType="1"/>
            </p:cNvSpPr>
            <p:nvPr/>
          </p:nvSpPr>
          <p:spPr bwMode="auto">
            <a:xfrm>
              <a:off x="960" y="2544"/>
              <a:ext cx="388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9" name="Line 1037"/>
            <p:cNvSpPr>
              <a:spLocks noChangeShapeType="1"/>
            </p:cNvSpPr>
            <p:nvPr/>
          </p:nvSpPr>
          <p:spPr bwMode="auto">
            <a:xfrm>
              <a:off x="1248" y="2832"/>
              <a:ext cx="331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0" name="Line 1038"/>
            <p:cNvSpPr>
              <a:spLocks noChangeShapeType="1"/>
            </p:cNvSpPr>
            <p:nvPr/>
          </p:nvSpPr>
          <p:spPr bwMode="auto">
            <a:xfrm>
              <a:off x="1104" y="2688"/>
              <a:ext cx="364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1" name="Line 1039"/>
            <p:cNvSpPr>
              <a:spLocks noChangeShapeType="1"/>
            </p:cNvSpPr>
            <p:nvPr/>
          </p:nvSpPr>
          <p:spPr bwMode="auto">
            <a:xfrm>
              <a:off x="864" y="1680"/>
              <a:ext cx="412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2" name="Line 1040"/>
            <p:cNvSpPr>
              <a:spLocks noChangeShapeType="1"/>
            </p:cNvSpPr>
            <p:nvPr/>
          </p:nvSpPr>
          <p:spPr bwMode="auto">
            <a:xfrm flipV="1">
              <a:off x="912" y="2400"/>
              <a:ext cx="403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3" name="Line 1041"/>
            <p:cNvSpPr>
              <a:spLocks noChangeShapeType="1"/>
            </p:cNvSpPr>
            <p:nvPr/>
          </p:nvSpPr>
          <p:spPr bwMode="auto">
            <a:xfrm>
              <a:off x="2976" y="1248"/>
              <a:ext cx="177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4" name="Line 1042"/>
            <p:cNvSpPr>
              <a:spLocks noChangeShapeType="1"/>
            </p:cNvSpPr>
            <p:nvPr/>
          </p:nvSpPr>
          <p:spPr bwMode="auto">
            <a:xfrm>
              <a:off x="3120" y="1104"/>
              <a:ext cx="148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5" name="Line 1043"/>
            <p:cNvSpPr>
              <a:spLocks noChangeShapeType="1"/>
            </p:cNvSpPr>
            <p:nvPr/>
          </p:nvSpPr>
          <p:spPr bwMode="auto">
            <a:xfrm>
              <a:off x="1536" y="2976"/>
              <a:ext cx="278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6" name="Line 1044"/>
            <p:cNvSpPr>
              <a:spLocks noChangeShapeType="1"/>
            </p:cNvSpPr>
            <p:nvPr/>
          </p:nvSpPr>
          <p:spPr bwMode="auto">
            <a:xfrm>
              <a:off x="3408" y="960"/>
              <a:ext cx="91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8" name="Line 1046"/>
            <p:cNvSpPr>
              <a:spLocks noChangeShapeType="1"/>
            </p:cNvSpPr>
            <p:nvPr/>
          </p:nvSpPr>
          <p:spPr bwMode="auto">
            <a:xfrm>
              <a:off x="1344" y="1104"/>
              <a:ext cx="124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9" name="Line 1047"/>
            <p:cNvSpPr>
              <a:spLocks noChangeShapeType="1"/>
            </p:cNvSpPr>
            <p:nvPr/>
          </p:nvSpPr>
          <p:spPr bwMode="auto">
            <a:xfrm>
              <a:off x="1968" y="3696"/>
              <a:ext cx="192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0" name="Line 1048"/>
            <p:cNvSpPr>
              <a:spLocks noChangeShapeType="1"/>
            </p:cNvSpPr>
            <p:nvPr/>
          </p:nvSpPr>
          <p:spPr bwMode="auto">
            <a:xfrm>
              <a:off x="1872" y="3552"/>
              <a:ext cx="206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1" name="Line 1049"/>
            <p:cNvSpPr>
              <a:spLocks noChangeShapeType="1"/>
            </p:cNvSpPr>
            <p:nvPr/>
          </p:nvSpPr>
          <p:spPr bwMode="auto">
            <a:xfrm>
              <a:off x="2064" y="3840"/>
              <a:ext cx="168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2" name="Line 1050"/>
            <p:cNvSpPr>
              <a:spLocks noChangeShapeType="1"/>
            </p:cNvSpPr>
            <p:nvPr/>
          </p:nvSpPr>
          <p:spPr bwMode="auto">
            <a:xfrm>
              <a:off x="1824" y="3408"/>
              <a:ext cx="216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3" name="Line 1051"/>
            <p:cNvSpPr>
              <a:spLocks noChangeShapeType="1"/>
            </p:cNvSpPr>
            <p:nvPr/>
          </p:nvSpPr>
          <p:spPr bwMode="auto">
            <a:xfrm>
              <a:off x="1776" y="3120"/>
              <a:ext cx="225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4" name="Line 1052"/>
            <p:cNvSpPr>
              <a:spLocks noChangeShapeType="1"/>
            </p:cNvSpPr>
            <p:nvPr/>
          </p:nvSpPr>
          <p:spPr bwMode="auto">
            <a:xfrm>
              <a:off x="1776" y="3264"/>
              <a:ext cx="225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6" name="Line 1054"/>
            <p:cNvSpPr>
              <a:spLocks noChangeShapeType="1"/>
            </p:cNvSpPr>
            <p:nvPr/>
          </p:nvSpPr>
          <p:spPr bwMode="auto">
            <a:xfrm>
              <a:off x="912" y="1536"/>
              <a:ext cx="403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7" name="Line 1055"/>
            <p:cNvSpPr>
              <a:spLocks noChangeShapeType="1"/>
            </p:cNvSpPr>
            <p:nvPr/>
          </p:nvSpPr>
          <p:spPr bwMode="auto">
            <a:xfrm>
              <a:off x="1008" y="1392"/>
              <a:ext cx="384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8" name="Line 1056"/>
            <p:cNvSpPr>
              <a:spLocks noChangeShapeType="1"/>
            </p:cNvSpPr>
            <p:nvPr/>
          </p:nvSpPr>
          <p:spPr bwMode="auto">
            <a:xfrm>
              <a:off x="1152" y="1248"/>
              <a:ext cx="163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9" name="Line 1057"/>
            <p:cNvSpPr>
              <a:spLocks noChangeShapeType="1"/>
            </p:cNvSpPr>
            <p:nvPr/>
          </p:nvSpPr>
          <p:spPr bwMode="auto">
            <a:xfrm>
              <a:off x="2256" y="3984"/>
              <a:ext cx="129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0" name="Line 1058"/>
            <p:cNvSpPr>
              <a:spLocks noChangeShapeType="1"/>
            </p:cNvSpPr>
            <p:nvPr/>
          </p:nvSpPr>
          <p:spPr bwMode="auto">
            <a:xfrm>
              <a:off x="2592" y="4128"/>
              <a:ext cx="67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2" name="Line 1060"/>
            <p:cNvSpPr>
              <a:spLocks noChangeShapeType="1"/>
            </p:cNvSpPr>
            <p:nvPr/>
          </p:nvSpPr>
          <p:spPr bwMode="auto">
            <a:xfrm>
              <a:off x="816" y="1824"/>
              <a:ext cx="422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3" name="Line 1061"/>
            <p:cNvSpPr>
              <a:spLocks noChangeShapeType="1"/>
            </p:cNvSpPr>
            <p:nvPr/>
          </p:nvSpPr>
          <p:spPr bwMode="auto">
            <a:xfrm>
              <a:off x="816" y="1968"/>
              <a:ext cx="422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4" name="Line 1062"/>
            <p:cNvSpPr>
              <a:spLocks noChangeShapeType="1"/>
            </p:cNvSpPr>
            <p:nvPr/>
          </p:nvSpPr>
          <p:spPr bwMode="auto">
            <a:xfrm>
              <a:off x="816" y="2112"/>
              <a:ext cx="422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6" name="Line 1064"/>
            <p:cNvSpPr>
              <a:spLocks noChangeShapeType="1"/>
            </p:cNvSpPr>
            <p:nvPr/>
          </p:nvSpPr>
          <p:spPr bwMode="auto">
            <a:xfrm>
              <a:off x="864" y="2256"/>
              <a:ext cx="412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7" name="Line 1065"/>
            <p:cNvSpPr>
              <a:spLocks noChangeShapeType="1"/>
            </p:cNvSpPr>
            <p:nvPr/>
          </p:nvSpPr>
          <p:spPr bwMode="auto">
            <a:xfrm>
              <a:off x="1632" y="960"/>
              <a:ext cx="67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38" name="Group 1026"/>
          <p:cNvGrpSpPr>
            <a:grpSpLocks/>
          </p:cNvGrpSpPr>
          <p:nvPr/>
        </p:nvGrpSpPr>
        <p:grpSpPr bwMode="auto">
          <a:xfrm>
            <a:off x="1295400" y="1447800"/>
            <a:ext cx="3657600" cy="3429000"/>
            <a:chOff x="816" y="912"/>
            <a:chExt cx="2304" cy="2160"/>
          </a:xfrm>
        </p:grpSpPr>
        <p:sp>
          <p:nvSpPr>
            <p:cNvPr id="193539" name="Oval 1027"/>
            <p:cNvSpPr>
              <a:spLocks noChangeArrowheads="1"/>
            </p:cNvSpPr>
            <p:nvPr/>
          </p:nvSpPr>
          <p:spPr bwMode="auto">
            <a:xfrm>
              <a:off x="816" y="912"/>
              <a:ext cx="230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0" name="Text Box 1028"/>
            <p:cNvSpPr txBox="1">
              <a:spLocks noChangeArrowheads="1"/>
            </p:cNvSpPr>
            <p:nvPr/>
          </p:nvSpPr>
          <p:spPr bwMode="auto">
            <a:xfrm>
              <a:off x="1152" y="1440"/>
              <a:ext cx="134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Messiah</a:t>
              </a:r>
            </a:p>
          </p:txBody>
        </p:sp>
      </p:grpSp>
      <p:grpSp>
        <p:nvGrpSpPr>
          <p:cNvPr id="193541" name="Group 1029"/>
          <p:cNvGrpSpPr>
            <a:grpSpLocks/>
          </p:cNvGrpSpPr>
          <p:nvPr/>
        </p:nvGrpSpPr>
        <p:grpSpPr bwMode="auto">
          <a:xfrm>
            <a:off x="4267200" y="1371600"/>
            <a:ext cx="3733800" cy="3505200"/>
            <a:chOff x="2688" y="864"/>
            <a:chExt cx="2352" cy="2208"/>
          </a:xfrm>
        </p:grpSpPr>
        <p:sp>
          <p:nvSpPr>
            <p:cNvPr id="193542" name="Oval 1030"/>
            <p:cNvSpPr>
              <a:spLocks noChangeArrowheads="1"/>
            </p:cNvSpPr>
            <p:nvPr/>
          </p:nvSpPr>
          <p:spPr bwMode="auto">
            <a:xfrm>
              <a:off x="2688" y="864"/>
              <a:ext cx="2352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3" name="Text Box 1031"/>
            <p:cNvSpPr txBox="1">
              <a:spLocks noChangeArrowheads="1"/>
            </p:cNvSpPr>
            <p:nvPr/>
          </p:nvSpPr>
          <p:spPr bwMode="auto">
            <a:xfrm>
              <a:off x="3552" y="1392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Christ</a:t>
              </a:r>
            </a:p>
          </p:txBody>
        </p:sp>
      </p:grpSp>
      <p:grpSp>
        <p:nvGrpSpPr>
          <p:cNvPr id="193544" name="Group 1032"/>
          <p:cNvGrpSpPr>
            <a:grpSpLocks/>
          </p:cNvGrpSpPr>
          <p:nvPr/>
        </p:nvGrpSpPr>
        <p:grpSpPr bwMode="auto">
          <a:xfrm>
            <a:off x="2819400" y="3505200"/>
            <a:ext cx="3581400" cy="3124200"/>
            <a:chOff x="1776" y="2208"/>
            <a:chExt cx="2256" cy="1968"/>
          </a:xfrm>
        </p:grpSpPr>
        <p:sp>
          <p:nvSpPr>
            <p:cNvPr id="193545" name="Oval 1033"/>
            <p:cNvSpPr>
              <a:spLocks noChangeArrowheads="1"/>
            </p:cNvSpPr>
            <p:nvPr/>
          </p:nvSpPr>
          <p:spPr bwMode="auto">
            <a:xfrm>
              <a:off x="1776" y="2208"/>
              <a:ext cx="2256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6" name="Text Box 1034"/>
            <p:cNvSpPr txBox="1">
              <a:spLocks noChangeArrowheads="1"/>
            </p:cNvSpPr>
            <p:nvPr/>
          </p:nvSpPr>
          <p:spPr bwMode="auto">
            <a:xfrm>
              <a:off x="2448" y="3264"/>
              <a:ext cx="9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Jesus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162" name="Group 2"/>
          <p:cNvGrpSpPr>
            <a:grpSpLocks/>
          </p:cNvGrpSpPr>
          <p:nvPr/>
        </p:nvGrpSpPr>
        <p:grpSpPr bwMode="auto">
          <a:xfrm>
            <a:off x="1295400" y="1447800"/>
            <a:ext cx="3657600" cy="3429000"/>
            <a:chOff x="816" y="912"/>
            <a:chExt cx="2304" cy="2160"/>
          </a:xfrm>
        </p:grpSpPr>
        <p:sp>
          <p:nvSpPr>
            <p:cNvPr id="220163" name="Oval 3"/>
            <p:cNvSpPr>
              <a:spLocks noChangeArrowheads="1"/>
            </p:cNvSpPr>
            <p:nvPr/>
          </p:nvSpPr>
          <p:spPr bwMode="auto">
            <a:xfrm>
              <a:off x="816" y="912"/>
              <a:ext cx="230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4" name="Text Box 4"/>
            <p:cNvSpPr txBox="1">
              <a:spLocks noChangeArrowheads="1"/>
            </p:cNvSpPr>
            <p:nvPr/>
          </p:nvSpPr>
          <p:spPr bwMode="auto">
            <a:xfrm>
              <a:off x="1152" y="1440"/>
              <a:ext cx="134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Messiah</a:t>
              </a:r>
            </a:p>
          </p:txBody>
        </p:sp>
      </p:grpSp>
      <p:grpSp>
        <p:nvGrpSpPr>
          <p:cNvPr id="220165" name="Group 5"/>
          <p:cNvGrpSpPr>
            <a:grpSpLocks/>
          </p:cNvGrpSpPr>
          <p:nvPr/>
        </p:nvGrpSpPr>
        <p:grpSpPr bwMode="auto">
          <a:xfrm>
            <a:off x="4267200" y="1371600"/>
            <a:ext cx="3733800" cy="3505200"/>
            <a:chOff x="2688" y="864"/>
            <a:chExt cx="2352" cy="2208"/>
          </a:xfrm>
        </p:grpSpPr>
        <p:sp>
          <p:nvSpPr>
            <p:cNvPr id="220166" name="Oval 6"/>
            <p:cNvSpPr>
              <a:spLocks noChangeArrowheads="1"/>
            </p:cNvSpPr>
            <p:nvPr/>
          </p:nvSpPr>
          <p:spPr bwMode="auto">
            <a:xfrm>
              <a:off x="2688" y="864"/>
              <a:ext cx="2352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7" name="Text Box 7"/>
            <p:cNvSpPr txBox="1">
              <a:spLocks noChangeArrowheads="1"/>
            </p:cNvSpPr>
            <p:nvPr/>
          </p:nvSpPr>
          <p:spPr bwMode="auto">
            <a:xfrm>
              <a:off x="3552" y="1392"/>
              <a:ext cx="120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Christ</a:t>
              </a:r>
            </a:p>
          </p:txBody>
        </p:sp>
      </p:grp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2819400" y="3505200"/>
            <a:ext cx="3581400" cy="3124200"/>
            <a:chOff x="1776" y="2208"/>
            <a:chExt cx="2256" cy="1968"/>
          </a:xfrm>
        </p:grpSpPr>
        <p:sp>
          <p:nvSpPr>
            <p:cNvPr id="220169" name="Oval 9"/>
            <p:cNvSpPr>
              <a:spLocks noChangeArrowheads="1"/>
            </p:cNvSpPr>
            <p:nvPr/>
          </p:nvSpPr>
          <p:spPr bwMode="auto">
            <a:xfrm>
              <a:off x="1776" y="2208"/>
              <a:ext cx="2256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0" name="Text Box 10"/>
            <p:cNvSpPr txBox="1">
              <a:spLocks noChangeArrowheads="1"/>
            </p:cNvSpPr>
            <p:nvPr/>
          </p:nvSpPr>
          <p:spPr bwMode="auto">
            <a:xfrm>
              <a:off x="2448" y="3264"/>
              <a:ext cx="9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/>
                <a:t>Jesus</a:t>
              </a:r>
            </a:p>
          </p:txBody>
        </p:sp>
      </p:grpSp>
      <p:sp>
        <p:nvSpPr>
          <p:cNvPr id="220209" name="Rectangle 49"/>
          <p:cNvSpPr>
            <a:spLocks noChangeArrowheads="1"/>
          </p:cNvSpPr>
          <p:nvPr/>
        </p:nvSpPr>
        <p:spPr bwMode="auto">
          <a:xfrm>
            <a:off x="533401" y="152401"/>
            <a:ext cx="8247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Messiah AND Christ AND Jesus</a:t>
            </a:r>
          </a:p>
        </p:txBody>
      </p:sp>
      <p:sp>
        <p:nvSpPr>
          <p:cNvPr id="220219" name="Freeform 59"/>
          <p:cNvSpPr>
            <a:spLocks/>
          </p:cNvSpPr>
          <p:nvPr/>
        </p:nvSpPr>
        <p:spPr bwMode="auto">
          <a:xfrm>
            <a:off x="4321177" y="3498851"/>
            <a:ext cx="595313" cy="65087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0" y="14"/>
              </a:cxn>
              <a:cxn ang="0">
                <a:pos x="60" y="10"/>
              </a:cxn>
              <a:cxn ang="0">
                <a:pos x="92" y="5"/>
              </a:cxn>
              <a:cxn ang="0">
                <a:pos x="127" y="4"/>
              </a:cxn>
              <a:cxn ang="0">
                <a:pos x="216" y="4"/>
              </a:cxn>
              <a:cxn ang="0">
                <a:pos x="304" y="11"/>
              </a:cxn>
              <a:cxn ang="0">
                <a:pos x="372" y="18"/>
              </a:cxn>
              <a:cxn ang="0">
                <a:pos x="364" y="44"/>
              </a:cxn>
              <a:cxn ang="0">
                <a:pos x="352" y="100"/>
              </a:cxn>
              <a:cxn ang="0">
                <a:pos x="331" y="158"/>
              </a:cxn>
              <a:cxn ang="0">
                <a:pos x="278" y="269"/>
              </a:cxn>
              <a:cxn ang="0">
                <a:pos x="255" y="306"/>
              </a:cxn>
              <a:cxn ang="0">
                <a:pos x="244" y="326"/>
              </a:cxn>
              <a:cxn ang="0">
                <a:pos x="231" y="348"/>
              </a:cxn>
              <a:cxn ang="0">
                <a:pos x="208" y="378"/>
              </a:cxn>
              <a:cxn ang="0">
                <a:pos x="187" y="407"/>
              </a:cxn>
              <a:cxn ang="0">
                <a:pos x="159" y="371"/>
              </a:cxn>
              <a:cxn ang="0">
                <a:pos x="141" y="344"/>
              </a:cxn>
              <a:cxn ang="0">
                <a:pos x="69" y="226"/>
              </a:cxn>
              <a:cxn ang="0">
                <a:pos x="28" y="134"/>
              </a:cxn>
              <a:cxn ang="0">
                <a:pos x="6" y="45"/>
              </a:cxn>
              <a:cxn ang="0">
                <a:pos x="0" y="16"/>
              </a:cxn>
            </a:cxnLst>
            <a:rect l="0" t="0" r="r" b="b"/>
            <a:pathLst>
              <a:path w="375" h="410">
                <a:moveTo>
                  <a:pt x="0" y="16"/>
                </a:moveTo>
                <a:cubicBezTo>
                  <a:pt x="7" y="18"/>
                  <a:pt x="13" y="12"/>
                  <a:pt x="20" y="14"/>
                </a:cubicBezTo>
                <a:cubicBezTo>
                  <a:pt x="30" y="13"/>
                  <a:pt x="48" y="11"/>
                  <a:pt x="60" y="10"/>
                </a:cubicBezTo>
                <a:cubicBezTo>
                  <a:pt x="72" y="8"/>
                  <a:pt x="81" y="6"/>
                  <a:pt x="92" y="5"/>
                </a:cubicBezTo>
                <a:cubicBezTo>
                  <a:pt x="103" y="0"/>
                  <a:pt x="115" y="6"/>
                  <a:pt x="127" y="4"/>
                </a:cubicBezTo>
                <a:cubicBezTo>
                  <a:pt x="147" y="4"/>
                  <a:pt x="187" y="3"/>
                  <a:pt x="216" y="4"/>
                </a:cubicBezTo>
                <a:cubicBezTo>
                  <a:pt x="245" y="5"/>
                  <a:pt x="278" y="9"/>
                  <a:pt x="304" y="11"/>
                </a:cubicBezTo>
                <a:cubicBezTo>
                  <a:pt x="334" y="13"/>
                  <a:pt x="344" y="15"/>
                  <a:pt x="372" y="18"/>
                </a:cubicBezTo>
                <a:cubicBezTo>
                  <a:pt x="375" y="20"/>
                  <a:pt x="367" y="30"/>
                  <a:pt x="364" y="44"/>
                </a:cubicBezTo>
                <a:cubicBezTo>
                  <a:pt x="361" y="58"/>
                  <a:pt x="357" y="81"/>
                  <a:pt x="352" y="100"/>
                </a:cubicBezTo>
                <a:cubicBezTo>
                  <a:pt x="345" y="123"/>
                  <a:pt x="343" y="130"/>
                  <a:pt x="331" y="158"/>
                </a:cubicBezTo>
                <a:cubicBezTo>
                  <a:pt x="319" y="186"/>
                  <a:pt x="291" y="244"/>
                  <a:pt x="278" y="269"/>
                </a:cubicBezTo>
                <a:cubicBezTo>
                  <a:pt x="273" y="283"/>
                  <a:pt x="261" y="296"/>
                  <a:pt x="255" y="306"/>
                </a:cubicBezTo>
                <a:cubicBezTo>
                  <a:pt x="249" y="316"/>
                  <a:pt x="248" y="319"/>
                  <a:pt x="244" y="326"/>
                </a:cubicBezTo>
                <a:cubicBezTo>
                  <a:pt x="239" y="334"/>
                  <a:pt x="238" y="341"/>
                  <a:pt x="231" y="348"/>
                </a:cubicBezTo>
                <a:cubicBezTo>
                  <a:pt x="226" y="357"/>
                  <a:pt x="215" y="368"/>
                  <a:pt x="208" y="378"/>
                </a:cubicBezTo>
                <a:cubicBezTo>
                  <a:pt x="201" y="388"/>
                  <a:pt x="195" y="408"/>
                  <a:pt x="187" y="407"/>
                </a:cubicBezTo>
                <a:cubicBezTo>
                  <a:pt x="175" y="410"/>
                  <a:pt x="167" y="381"/>
                  <a:pt x="159" y="371"/>
                </a:cubicBezTo>
                <a:cubicBezTo>
                  <a:pt x="151" y="361"/>
                  <a:pt x="147" y="353"/>
                  <a:pt x="141" y="344"/>
                </a:cubicBezTo>
                <a:cubicBezTo>
                  <a:pt x="126" y="320"/>
                  <a:pt x="88" y="261"/>
                  <a:pt x="69" y="226"/>
                </a:cubicBezTo>
                <a:cubicBezTo>
                  <a:pt x="55" y="200"/>
                  <a:pt x="38" y="164"/>
                  <a:pt x="28" y="134"/>
                </a:cubicBezTo>
                <a:cubicBezTo>
                  <a:pt x="22" y="115"/>
                  <a:pt x="11" y="65"/>
                  <a:pt x="6" y="45"/>
                </a:cubicBezTo>
                <a:cubicBezTo>
                  <a:pt x="1" y="25"/>
                  <a:pt x="1" y="22"/>
                  <a:pt x="0" y="16"/>
                </a:cubicBezTo>
                <a:close/>
              </a:path>
            </a:pathLst>
          </a:cu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of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(Yellow AND Squares) OR Triangles</a:t>
            </a:r>
          </a:p>
          <a:p>
            <a:pPr lvl="1"/>
            <a:r>
              <a:rPr lang="en-US" dirty="0" smtClean="0"/>
              <a:t>Yellow squares and all triangles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Yellow AND (Squares OR Triangles)</a:t>
            </a:r>
          </a:p>
          <a:p>
            <a:pPr lvl="1"/>
            <a:r>
              <a:rPr lang="en-US" dirty="0" smtClean="0"/>
              <a:t>Yellow squares and yellow </a:t>
            </a:r>
            <a:r>
              <a:rPr lang="en-US" dirty="0" smtClean="0"/>
              <a:t>triangles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(Circles AND Triangles) NOT pink</a:t>
            </a:r>
          </a:p>
          <a:p>
            <a:pPr lvl="1"/>
            <a:r>
              <a:rPr lang="en-US" dirty="0" smtClean="0"/>
              <a:t>Yellow circles, orange circles, yellow triangles, orange triangles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61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1447800"/>
            <a:ext cx="2514600" cy="4419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0000" dirty="0" smtClean="0"/>
              <a:t>?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105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304800" y="339804"/>
            <a:ext cx="6324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Boolean Algebra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381000" y="1990904"/>
            <a:ext cx="78486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Logic is a form of algebra in which any variable can have a logical value of TRUE or FALSE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Courier New" pitchFamily="49" charset="0"/>
              <a:buChar char="o"/>
            </a:pP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 fundamental application of Boolean logic is the organization of concepts into sets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571500" indent="-571500">
              <a:spcBef>
                <a:spcPts val="0"/>
              </a:spcBef>
              <a:buFont typeface="Courier New" pitchFamily="49" charset="0"/>
              <a:buChar char="o"/>
            </a:pP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applications include digital logic, computer programming, set theory, and statistics.</a:t>
            </a:r>
            <a:endParaRPr lang="en-US" sz="28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33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304800" y="339804"/>
            <a:ext cx="6324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5">
                    <a:lumMod val="75000"/>
                  </a:schemeClr>
                </a:solidFill>
              </a:rPr>
              <a:t>Boolean Algebra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457200" y="1853148"/>
            <a:ext cx="7467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Logic is foundational to all computer programming because of its compatibility with the binary numbering system, in which each bit has a value of either 1 or 0. 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3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1600200" y="762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Venn Diagram</a:t>
            </a:r>
          </a:p>
        </p:txBody>
      </p:sp>
      <p:sp>
        <p:nvSpPr>
          <p:cNvPr id="81923" name="Oval 3" descr="Wide downward diagonal"/>
          <p:cNvSpPr>
            <a:spLocks noChangeArrowheads="1"/>
          </p:cNvSpPr>
          <p:nvPr/>
        </p:nvSpPr>
        <p:spPr bwMode="auto">
          <a:xfrm>
            <a:off x="771525" y="1447800"/>
            <a:ext cx="4410075" cy="4525963"/>
          </a:xfrm>
          <a:prstGeom prst="ellipse">
            <a:avLst/>
          </a:prstGeom>
          <a:pattFill prst="wdDnDiag">
            <a:fgClr>
              <a:schemeClr val="accent5">
                <a:lumMod val="75000"/>
              </a:schemeClr>
            </a:fgClr>
            <a:bgClr>
              <a:schemeClr val="accent5">
                <a:lumMod val="20000"/>
                <a:lumOff val="80000"/>
              </a:schemeClr>
            </a:bgClr>
          </a:pattFill>
          <a:ln w="762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Oval 2" descr="Wide upward diagonal"/>
          <p:cNvSpPr>
            <a:spLocks noChangeArrowheads="1"/>
          </p:cNvSpPr>
          <p:nvPr/>
        </p:nvSpPr>
        <p:spPr bwMode="auto">
          <a:xfrm>
            <a:off x="3667125" y="1523999"/>
            <a:ext cx="4410075" cy="4449763"/>
          </a:xfrm>
          <a:prstGeom prst="ellipse">
            <a:avLst/>
          </a:prstGeom>
          <a:pattFill prst="wdUpDiag">
            <a:fgClr>
              <a:srgbClr val="3333CC"/>
            </a:fgClr>
            <a:bgClr>
              <a:schemeClr val="accent6">
                <a:lumMod val="20000"/>
                <a:lumOff val="80000"/>
              </a:schemeClr>
            </a:bgClr>
          </a:pattFill>
          <a:ln w="762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066800" y="2895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accent5">
                    <a:lumMod val="50000"/>
                  </a:schemeClr>
                </a:solidFill>
              </a:rPr>
              <a:t>Set A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638800" y="28194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Set B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943" name="Freeform 23" descr="Outlined diamond"/>
          <p:cNvSpPr>
            <a:spLocks/>
          </p:cNvSpPr>
          <p:nvPr/>
        </p:nvSpPr>
        <p:spPr bwMode="auto">
          <a:xfrm>
            <a:off x="3652838" y="1981200"/>
            <a:ext cx="1695450" cy="3505200"/>
          </a:xfrm>
          <a:custGeom>
            <a:avLst/>
            <a:gdLst/>
            <a:ahLst/>
            <a:cxnLst>
              <a:cxn ang="0">
                <a:pos x="466" y="38"/>
              </a:cxn>
              <a:cxn ang="0">
                <a:pos x="401" y="105"/>
              </a:cxn>
              <a:cxn ang="0">
                <a:pos x="353" y="158"/>
              </a:cxn>
              <a:cxn ang="0">
                <a:pos x="305" y="220"/>
              </a:cxn>
              <a:cxn ang="0">
                <a:pos x="272" y="264"/>
              </a:cxn>
              <a:cxn ang="0">
                <a:pos x="224" y="336"/>
              </a:cxn>
              <a:cxn ang="0">
                <a:pos x="178" y="400"/>
              </a:cxn>
              <a:cxn ang="0">
                <a:pos x="75" y="633"/>
              </a:cxn>
              <a:cxn ang="0">
                <a:pos x="20" y="847"/>
              </a:cxn>
              <a:cxn ang="0">
                <a:pos x="1" y="957"/>
              </a:cxn>
              <a:cxn ang="0">
                <a:pos x="3" y="1080"/>
              </a:cxn>
              <a:cxn ang="0">
                <a:pos x="13" y="1202"/>
              </a:cxn>
              <a:cxn ang="0">
                <a:pos x="44" y="1372"/>
              </a:cxn>
              <a:cxn ang="0">
                <a:pos x="109" y="1564"/>
              </a:cxn>
              <a:cxn ang="0">
                <a:pos x="173" y="1706"/>
              </a:cxn>
              <a:cxn ang="0">
                <a:pos x="197" y="1744"/>
              </a:cxn>
              <a:cxn ang="0">
                <a:pos x="255" y="1821"/>
              </a:cxn>
              <a:cxn ang="0">
                <a:pos x="286" y="1855"/>
              </a:cxn>
              <a:cxn ang="0">
                <a:pos x="337" y="1917"/>
              </a:cxn>
              <a:cxn ang="0">
                <a:pos x="382" y="1972"/>
              </a:cxn>
              <a:cxn ang="0">
                <a:pos x="517" y="2083"/>
              </a:cxn>
              <a:cxn ang="0">
                <a:pos x="622" y="2020"/>
              </a:cxn>
              <a:cxn ang="0">
                <a:pos x="713" y="1932"/>
              </a:cxn>
              <a:cxn ang="0">
                <a:pos x="783" y="1850"/>
              </a:cxn>
              <a:cxn ang="0">
                <a:pos x="836" y="1768"/>
              </a:cxn>
              <a:cxn ang="0">
                <a:pos x="925" y="1615"/>
              </a:cxn>
              <a:cxn ang="0">
                <a:pos x="994" y="1444"/>
              </a:cxn>
              <a:cxn ang="0">
                <a:pos x="1045" y="1281"/>
              </a:cxn>
              <a:cxn ang="0">
                <a:pos x="1057" y="1032"/>
              </a:cxn>
              <a:cxn ang="0">
                <a:pos x="1030" y="777"/>
              </a:cxn>
              <a:cxn ang="0">
                <a:pos x="970" y="568"/>
              </a:cxn>
              <a:cxn ang="0">
                <a:pos x="812" y="278"/>
              </a:cxn>
              <a:cxn ang="0">
                <a:pos x="605" y="55"/>
              </a:cxn>
              <a:cxn ang="0">
                <a:pos x="526" y="0"/>
              </a:cxn>
            </a:cxnLst>
            <a:rect l="0" t="0" r="r" b="b"/>
            <a:pathLst>
              <a:path w="1068" h="2083">
                <a:moveTo>
                  <a:pt x="526" y="0"/>
                </a:moveTo>
                <a:cubicBezTo>
                  <a:pt x="490" y="10"/>
                  <a:pt x="494" y="18"/>
                  <a:pt x="466" y="38"/>
                </a:cubicBezTo>
                <a:cubicBezTo>
                  <a:pt x="450" y="51"/>
                  <a:pt x="436" y="73"/>
                  <a:pt x="425" y="84"/>
                </a:cubicBezTo>
                <a:cubicBezTo>
                  <a:pt x="414" y="95"/>
                  <a:pt x="409" y="98"/>
                  <a:pt x="401" y="105"/>
                </a:cubicBezTo>
                <a:cubicBezTo>
                  <a:pt x="394" y="113"/>
                  <a:pt x="385" y="120"/>
                  <a:pt x="377" y="129"/>
                </a:cubicBezTo>
                <a:cubicBezTo>
                  <a:pt x="369" y="138"/>
                  <a:pt x="363" y="147"/>
                  <a:pt x="353" y="158"/>
                </a:cubicBezTo>
                <a:cubicBezTo>
                  <a:pt x="344" y="169"/>
                  <a:pt x="325" y="184"/>
                  <a:pt x="317" y="194"/>
                </a:cubicBezTo>
                <a:cubicBezTo>
                  <a:pt x="309" y="204"/>
                  <a:pt x="310" y="212"/>
                  <a:pt x="305" y="220"/>
                </a:cubicBezTo>
                <a:cubicBezTo>
                  <a:pt x="300" y="228"/>
                  <a:pt x="289" y="235"/>
                  <a:pt x="284" y="242"/>
                </a:cubicBezTo>
                <a:cubicBezTo>
                  <a:pt x="279" y="249"/>
                  <a:pt x="278" y="255"/>
                  <a:pt x="272" y="264"/>
                </a:cubicBezTo>
                <a:cubicBezTo>
                  <a:pt x="268" y="275"/>
                  <a:pt x="248" y="297"/>
                  <a:pt x="248" y="297"/>
                </a:cubicBezTo>
                <a:cubicBezTo>
                  <a:pt x="242" y="315"/>
                  <a:pt x="233" y="316"/>
                  <a:pt x="224" y="336"/>
                </a:cubicBezTo>
                <a:cubicBezTo>
                  <a:pt x="215" y="343"/>
                  <a:pt x="209" y="355"/>
                  <a:pt x="209" y="355"/>
                </a:cubicBezTo>
                <a:cubicBezTo>
                  <a:pt x="204" y="371"/>
                  <a:pt x="178" y="400"/>
                  <a:pt x="178" y="400"/>
                </a:cubicBezTo>
                <a:cubicBezTo>
                  <a:pt x="169" y="430"/>
                  <a:pt x="157" y="441"/>
                  <a:pt x="133" y="477"/>
                </a:cubicBezTo>
                <a:cubicBezTo>
                  <a:pt x="116" y="516"/>
                  <a:pt x="90" y="591"/>
                  <a:pt x="75" y="633"/>
                </a:cubicBezTo>
                <a:cubicBezTo>
                  <a:pt x="68" y="657"/>
                  <a:pt x="53" y="691"/>
                  <a:pt x="44" y="727"/>
                </a:cubicBezTo>
                <a:cubicBezTo>
                  <a:pt x="39" y="758"/>
                  <a:pt x="25" y="810"/>
                  <a:pt x="20" y="847"/>
                </a:cubicBezTo>
                <a:cubicBezTo>
                  <a:pt x="15" y="871"/>
                  <a:pt x="16" y="855"/>
                  <a:pt x="13" y="873"/>
                </a:cubicBezTo>
                <a:cubicBezTo>
                  <a:pt x="10" y="891"/>
                  <a:pt x="3" y="929"/>
                  <a:pt x="1" y="957"/>
                </a:cubicBezTo>
                <a:cubicBezTo>
                  <a:pt x="0" y="985"/>
                  <a:pt x="1" y="1021"/>
                  <a:pt x="1" y="1041"/>
                </a:cubicBezTo>
                <a:cubicBezTo>
                  <a:pt x="1" y="1061"/>
                  <a:pt x="2" y="1065"/>
                  <a:pt x="3" y="1080"/>
                </a:cubicBezTo>
                <a:cubicBezTo>
                  <a:pt x="4" y="1095"/>
                  <a:pt x="3" y="1112"/>
                  <a:pt x="5" y="1132"/>
                </a:cubicBezTo>
                <a:cubicBezTo>
                  <a:pt x="7" y="1152"/>
                  <a:pt x="11" y="1179"/>
                  <a:pt x="13" y="1202"/>
                </a:cubicBezTo>
                <a:cubicBezTo>
                  <a:pt x="15" y="1225"/>
                  <a:pt x="12" y="1244"/>
                  <a:pt x="17" y="1272"/>
                </a:cubicBezTo>
                <a:cubicBezTo>
                  <a:pt x="22" y="1300"/>
                  <a:pt x="36" y="1342"/>
                  <a:pt x="44" y="1372"/>
                </a:cubicBezTo>
                <a:cubicBezTo>
                  <a:pt x="52" y="1402"/>
                  <a:pt x="54" y="1422"/>
                  <a:pt x="65" y="1454"/>
                </a:cubicBezTo>
                <a:cubicBezTo>
                  <a:pt x="76" y="1486"/>
                  <a:pt x="96" y="1533"/>
                  <a:pt x="109" y="1564"/>
                </a:cubicBezTo>
                <a:cubicBezTo>
                  <a:pt x="123" y="1597"/>
                  <a:pt x="134" y="1615"/>
                  <a:pt x="145" y="1639"/>
                </a:cubicBezTo>
                <a:cubicBezTo>
                  <a:pt x="156" y="1663"/>
                  <a:pt x="166" y="1692"/>
                  <a:pt x="173" y="1706"/>
                </a:cubicBezTo>
                <a:cubicBezTo>
                  <a:pt x="176" y="1717"/>
                  <a:pt x="185" y="1720"/>
                  <a:pt x="185" y="1720"/>
                </a:cubicBezTo>
                <a:cubicBezTo>
                  <a:pt x="189" y="1727"/>
                  <a:pt x="189" y="1732"/>
                  <a:pt x="197" y="1744"/>
                </a:cubicBezTo>
                <a:cubicBezTo>
                  <a:pt x="205" y="1756"/>
                  <a:pt x="223" y="1779"/>
                  <a:pt x="233" y="1792"/>
                </a:cubicBezTo>
                <a:cubicBezTo>
                  <a:pt x="243" y="1805"/>
                  <a:pt x="246" y="1810"/>
                  <a:pt x="255" y="1821"/>
                </a:cubicBezTo>
                <a:cubicBezTo>
                  <a:pt x="265" y="1831"/>
                  <a:pt x="275" y="1847"/>
                  <a:pt x="286" y="1857"/>
                </a:cubicBezTo>
                <a:cubicBezTo>
                  <a:pt x="291" y="1863"/>
                  <a:pt x="283" y="1851"/>
                  <a:pt x="286" y="1855"/>
                </a:cubicBezTo>
                <a:cubicBezTo>
                  <a:pt x="289" y="1859"/>
                  <a:pt x="293" y="1871"/>
                  <a:pt x="301" y="1881"/>
                </a:cubicBezTo>
                <a:cubicBezTo>
                  <a:pt x="309" y="1891"/>
                  <a:pt x="330" y="1903"/>
                  <a:pt x="337" y="1917"/>
                </a:cubicBezTo>
                <a:cubicBezTo>
                  <a:pt x="353" y="1928"/>
                  <a:pt x="360" y="1944"/>
                  <a:pt x="365" y="1956"/>
                </a:cubicBezTo>
                <a:cubicBezTo>
                  <a:pt x="376" y="1959"/>
                  <a:pt x="382" y="1972"/>
                  <a:pt x="382" y="1972"/>
                </a:cubicBezTo>
                <a:cubicBezTo>
                  <a:pt x="393" y="1983"/>
                  <a:pt x="410" y="2002"/>
                  <a:pt x="430" y="2023"/>
                </a:cubicBezTo>
                <a:cubicBezTo>
                  <a:pt x="461" y="2052"/>
                  <a:pt x="485" y="2072"/>
                  <a:pt x="517" y="2083"/>
                </a:cubicBezTo>
                <a:cubicBezTo>
                  <a:pt x="556" y="2079"/>
                  <a:pt x="556" y="2073"/>
                  <a:pt x="584" y="2054"/>
                </a:cubicBezTo>
                <a:cubicBezTo>
                  <a:pt x="597" y="2035"/>
                  <a:pt x="610" y="2040"/>
                  <a:pt x="622" y="2020"/>
                </a:cubicBezTo>
                <a:cubicBezTo>
                  <a:pt x="633" y="2007"/>
                  <a:pt x="646" y="1995"/>
                  <a:pt x="661" y="1980"/>
                </a:cubicBezTo>
                <a:cubicBezTo>
                  <a:pt x="676" y="1965"/>
                  <a:pt x="698" y="1948"/>
                  <a:pt x="713" y="1932"/>
                </a:cubicBezTo>
                <a:cubicBezTo>
                  <a:pt x="723" y="1915"/>
                  <a:pt x="741" y="1895"/>
                  <a:pt x="754" y="1881"/>
                </a:cubicBezTo>
                <a:cubicBezTo>
                  <a:pt x="765" y="1867"/>
                  <a:pt x="773" y="1862"/>
                  <a:pt x="783" y="1850"/>
                </a:cubicBezTo>
                <a:cubicBezTo>
                  <a:pt x="793" y="1838"/>
                  <a:pt x="805" y="1821"/>
                  <a:pt x="814" y="1807"/>
                </a:cubicBezTo>
                <a:cubicBezTo>
                  <a:pt x="827" y="1788"/>
                  <a:pt x="824" y="1785"/>
                  <a:pt x="836" y="1768"/>
                </a:cubicBezTo>
                <a:cubicBezTo>
                  <a:pt x="847" y="1752"/>
                  <a:pt x="866" y="1739"/>
                  <a:pt x="881" y="1713"/>
                </a:cubicBezTo>
                <a:cubicBezTo>
                  <a:pt x="890" y="1686"/>
                  <a:pt x="919" y="1642"/>
                  <a:pt x="925" y="1615"/>
                </a:cubicBezTo>
                <a:cubicBezTo>
                  <a:pt x="937" y="1586"/>
                  <a:pt x="957" y="1554"/>
                  <a:pt x="968" y="1526"/>
                </a:cubicBezTo>
                <a:cubicBezTo>
                  <a:pt x="979" y="1498"/>
                  <a:pt x="985" y="1468"/>
                  <a:pt x="994" y="1444"/>
                </a:cubicBezTo>
                <a:cubicBezTo>
                  <a:pt x="1001" y="1422"/>
                  <a:pt x="1008" y="1403"/>
                  <a:pt x="1021" y="1384"/>
                </a:cubicBezTo>
                <a:cubicBezTo>
                  <a:pt x="1034" y="1335"/>
                  <a:pt x="1037" y="1327"/>
                  <a:pt x="1045" y="1281"/>
                </a:cubicBezTo>
                <a:cubicBezTo>
                  <a:pt x="1050" y="1233"/>
                  <a:pt x="1068" y="1147"/>
                  <a:pt x="1059" y="1111"/>
                </a:cubicBezTo>
                <a:cubicBezTo>
                  <a:pt x="1061" y="1095"/>
                  <a:pt x="1056" y="1048"/>
                  <a:pt x="1057" y="1032"/>
                </a:cubicBezTo>
                <a:cubicBezTo>
                  <a:pt x="1060" y="987"/>
                  <a:pt x="1054" y="907"/>
                  <a:pt x="1054" y="907"/>
                </a:cubicBezTo>
                <a:cubicBezTo>
                  <a:pt x="1048" y="864"/>
                  <a:pt x="1039" y="817"/>
                  <a:pt x="1030" y="777"/>
                </a:cubicBezTo>
                <a:cubicBezTo>
                  <a:pt x="1021" y="737"/>
                  <a:pt x="1011" y="702"/>
                  <a:pt x="1001" y="667"/>
                </a:cubicBezTo>
                <a:cubicBezTo>
                  <a:pt x="991" y="632"/>
                  <a:pt x="985" y="606"/>
                  <a:pt x="970" y="568"/>
                </a:cubicBezTo>
                <a:cubicBezTo>
                  <a:pt x="949" y="518"/>
                  <a:pt x="900" y="417"/>
                  <a:pt x="872" y="367"/>
                </a:cubicBezTo>
                <a:cubicBezTo>
                  <a:pt x="854" y="339"/>
                  <a:pt x="828" y="302"/>
                  <a:pt x="812" y="278"/>
                </a:cubicBezTo>
                <a:cubicBezTo>
                  <a:pt x="796" y="254"/>
                  <a:pt x="788" y="240"/>
                  <a:pt x="773" y="220"/>
                </a:cubicBezTo>
                <a:cubicBezTo>
                  <a:pt x="739" y="183"/>
                  <a:pt x="646" y="92"/>
                  <a:pt x="605" y="55"/>
                </a:cubicBezTo>
                <a:cubicBezTo>
                  <a:pt x="567" y="21"/>
                  <a:pt x="566" y="25"/>
                  <a:pt x="553" y="16"/>
                </a:cubicBezTo>
                <a:cubicBezTo>
                  <a:pt x="540" y="7"/>
                  <a:pt x="532" y="3"/>
                  <a:pt x="526" y="0"/>
                </a:cubicBezTo>
                <a:close/>
              </a:path>
            </a:pathLst>
          </a:custGeom>
          <a:pattFill prst="openDmnd">
            <a:fgClr>
              <a:schemeClr val="accent1">
                <a:lumMod val="50000"/>
              </a:schemeClr>
            </a:fgClr>
            <a:bgClr>
              <a:srgbClr val="FFFFFF"/>
            </a:bgClr>
          </a:pattFill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52838" y="3413125"/>
            <a:ext cx="1833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Set 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7" grpId="0" autoUpdateAnimBg="0"/>
      <p:bldP spid="81923" grpId="0" animBg="1"/>
      <p:bldP spid="81922" grpId="0" animBg="1"/>
      <p:bldP spid="81931" grpId="0" autoUpdateAnimBg="0"/>
      <p:bldP spid="81932" grpId="0" autoUpdateAnimBg="0"/>
      <p:bldP spid="81943" grpId="0" animBg="1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295400" y="54864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Intersection of Set A and Set B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524000" y="2590800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Set A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410200" y="35814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Set B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14400" y="152400"/>
            <a:ext cx="7239000" cy="1006475"/>
            <a:chOff x="914400" y="152400"/>
            <a:chExt cx="7239000" cy="1006475"/>
          </a:xfrm>
        </p:grpSpPr>
        <p:sp>
          <p:nvSpPr>
            <p:cNvPr id="97284" name="Text Box 4"/>
            <p:cNvSpPr txBox="1">
              <a:spLocks noChangeArrowheads="1"/>
            </p:cNvSpPr>
            <p:nvPr/>
          </p:nvSpPr>
          <p:spPr bwMode="auto">
            <a:xfrm rot="10800000">
              <a:off x="914400" y="152400"/>
              <a:ext cx="6858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U</a:t>
              </a:r>
              <a:endParaRPr lang="en-US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1676400" y="152400"/>
              <a:ext cx="64770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= INTERSECTION</a:t>
              </a:r>
            </a:p>
          </p:txBody>
        </p:sp>
      </p:grpSp>
      <p:sp>
        <p:nvSpPr>
          <p:cNvPr id="97283" name="Oval 3"/>
          <p:cNvSpPr>
            <a:spLocks noChangeArrowheads="1"/>
          </p:cNvSpPr>
          <p:nvPr/>
        </p:nvSpPr>
        <p:spPr bwMode="auto">
          <a:xfrm>
            <a:off x="990600" y="1828800"/>
            <a:ext cx="4040188" cy="3657600"/>
          </a:xfrm>
          <a:prstGeom prst="ellipse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Oval 20"/>
          <p:cNvSpPr>
            <a:spLocks noChangeArrowheads="1"/>
          </p:cNvSpPr>
          <p:nvPr/>
        </p:nvSpPr>
        <p:spPr bwMode="auto">
          <a:xfrm>
            <a:off x="3810000" y="1828800"/>
            <a:ext cx="4040188" cy="36576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4495800" y="2438400"/>
            <a:ext cx="0" cy="2438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4648200" y="2590800"/>
            <a:ext cx="0" cy="21336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4800600" y="2819400"/>
            <a:ext cx="0" cy="1676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4953000" y="3124200"/>
            <a:ext cx="0" cy="10668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4343400" y="2438400"/>
            <a:ext cx="0" cy="24384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4191000" y="2590800"/>
            <a:ext cx="0" cy="21336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4038600" y="2895600"/>
            <a:ext cx="0" cy="15240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313" name="Group 33"/>
          <p:cNvGrpSpPr>
            <a:grpSpLocks/>
          </p:cNvGrpSpPr>
          <p:nvPr/>
        </p:nvGrpSpPr>
        <p:grpSpPr bwMode="auto">
          <a:xfrm>
            <a:off x="3429000" y="914400"/>
            <a:ext cx="2209800" cy="1082675"/>
            <a:chOff x="2160" y="576"/>
            <a:chExt cx="1392" cy="682"/>
          </a:xfrm>
        </p:grpSpPr>
        <p:sp>
          <p:nvSpPr>
            <p:cNvPr id="97310" name="Text Box 30"/>
            <p:cNvSpPr txBox="1">
              <a:spLocks noChangeArrowheads="1"/>
            </p:cNvSpPr>
            <p:nvPr/>
          </p:nvSpPr>
          <p:spPr bwMode="auto">
            <a:xfrm rot="-10800000">
              <a:off x="2592" y="624"/>
              <a:ext cx="48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 dirty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U</a:t>
              </a:r>
            </a:p>
          </p:txBody>
        </p:sp>
        <p:sp>
          <p:nvSpPr>
            <p:cNvPr id="97311" name="Text Box 31"/>
            <p:cNvSpPr txBox="1">
              <a:spLocks noChangeArrowheads="1"/>
            </p:cNvSpPr>
            <p:nvPr/>
          </p:nvSpPr>
          <p:spPr bwMode="auto">
            <a:xfrm>
              <a:off x="2160" y="576"/>
              <a:ext cx="62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 dirty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A</a:t>
              </a:r>
            </a:p>
          </p:txBody>
        </p:sp>
        <p:sp>
          <p:nvSpPr>
            <p:cNvPr id="97312" name="Text Box 32"/>
            <p:cNvSpPr txBox="1">
              <a:spLocks noChangeArrowheads="1"/>
            </p:cNvSpPr>
            <p:nvPr/>
          </p:nvSpPr>
          <p:spPr bwMode="auto">
            <a:xfrm>
              <a:off x="3072" y="576"/>
              <a:ext cx="48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 dirty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B</a:t>
              </a:r>
            </a:p>
          </p:txBody>
        </p:sp>
      </p:grp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924300" y="3124200"/>
            <a:ext cx="0" cy="106680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5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5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5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5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5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5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5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5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utoUpdateAnimBg="0"/>
      <p:bldP spid="97286" grpId="0" autoUpdateAnimBg="0"/>
      <p:bldP spid="97287" grpId="0" autoUpdateAnimBg="0"/>
      <p:bldP spid="97283" grpId="0" animBg="1"/>
      <p:bldP spid="97300" grpId="0" animBg="1"/>
      <p:bldP spid="97301" grpId="0" animBg="1"/>
      <p:bldP spid="97302" grpId="0" animBg="1"/>
      <p:bldP spid="97303" grpId="0" animBg="1"/>
      <p:bldP spid="97304" grpId="0" animBg="1"/>
      <p:bldP spid="97305" grpId="0" animBg="1"/>
      <p:bldP spid="97306" grpId="0" animBg="1"/>
      <p:bldP spid="9730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99" name="Group 55"/>
          <p:cNvGrpSpPr>
            <a:grpSpLocks/>
          </p:cNvGrpSpPr>
          <p:nvPr/>
        </p:nvGrpSpPr>
        <p:grpSpPr bwMode="auto">
          <a:xfrm>
            <a:off x="3886200" y="1905000"/>
            <a:ext cx="4038600" cy="3505200"/>
            <a:chOff x="624" y="1200"/>
            <a:chExt cx="2544" cy="2208"/>
          </a:xfrm>
        </p:grpSpPr>
        <p:sp>
          <p:nvSpPr>
            <p:cNvPr id="83000" name="Line 56"/>
            <p:cNvSpPr>
              <a:spLocks noChangeShapeType="1"/>
            </p:cNvSpPr>
            <p:nvPr/>
          </p:nvSpPr>
          <p:spPr bwMode="auto">
            <a:xfrm>
              <a:off x="624" y="2256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1" name="Line 57"/>
            <p:cNvSpPr>
              <a:spLocks noChangeShapeType="1"/>
            </p:cNvSpPr>
            <p:nvPr/>
          </p:nvSpPr>
          <p:spPr bwMode="auto">
            <a:xfrm>
              <a:off x="624" y="2352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2" name="Line 58"/>
            <p:cNvSpPr>
              <a:spLocks noChangeShapeType="1"/>
            </p:cNvSpPr>
            <p:nvPr/>
          </p:nvSpPr>
          <p:spPr bwMode="auto">
            <a:xfrm>
              <a:off x="624" y="2448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3" name="Line 59"/>
            <p:cNvSpPr>
              <a:spLocks noChangeShapeType="1"/>
            </p:cNvSpPr>
            <p:nvPr/>
          </p:nvSpPr>
          <p:spPr bwMode="auto">
            <a:xfrm>
              <a:off x="672" y="2544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4" name="Line 60"/>
            <p:cNvSpPr>
              <a:spLocks noChangeShapeType="1"/>
            </p:cNvSpPr>
            <p:nvPr/>
          </p:nvSpPr>
          <p:spPr bwMode="auto">
            <a:xfrm>
              <a:off x="672" y="2640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5" name="Line 61"/>
            <p:cNvSpPr>
              <a:spLocks noChangeShapeType="1"/>
            </p:cNvSpPr>
            <p:nvPr/>
          </p:nvSpPr>
          <p:spPr bwMode="auto">
            <a:xfrm>
              <a:off x="720" y="2736"/>
              <a:ext cx="235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6" name="Line 62"/>
            <p:cNvSpPr>
              <a:spLocks noChangeShapeType="1"/>
            </p:cNvSpPr>
            <p:nvPr/>
          </p:nvSpPr>
          <p:spPr bwMode="auto">
            <a:xfrm>
              <a:off x="768" y="2832"/>
              <a:ext cx="225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7" name="Line 63"/>
            <p:cNvSpPr>
              <a:spLocks noChangeShapeType="1"/>
            </p:cNvSpPr>
            <p:nvPr/>
          </p:nvSpPr>
          <p:spPr bwMode="auto">
            <a:xfrm>
              <a:off x="816" y="2928"/>
              <a:ext cx="216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8" name="Line 64"/>
            <p:cNvSpPr>
              <a:spLocks noChangeShapeType="1"/>
            </p:cNvSpPr>
            <p:nvPr/>
          </p:nvSpPr>
          <p:spPr bwMode="auto">
            <a:xfrm>
              <a:off x="912" y="3024"/>
              <a:ext cx="196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09" name="Line 65"/>
            <p:cNvSpPr>
              <a:spLocks noChangeShapeType="1"/>
            </p:cNvSpPr>
            <p:nvPr/>
          </p:nvSpPr>
          <p:spPr bwMode="auto">
            <a:xfrm>
              <a:off x="1008" y="3120"/>
              <a:ext cx="177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0" name="Line 66"/>
            <p:cNvSpPr>
              <a:spLocks noChangeShapeType="1"/>
            </p:cNvSpPr>
            <p:nvPr/>
          </p:nvSpPr>
          <p:spPr bwMode="auto">
            <a:xfrm>
              <a:off x="1104" y="3216"/>
              <a:ext cx="15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1" name="Line 67"/>
            <p:cNvSpPr>
              <a:spLocks noChangeShapeType="1"/>
            </p:cNvSpPr>
            <p:nvPr/>
          </p:nvSpPr>
          <p:spPr bwMode="auto">
            <a:xfrm>
              <a:off x="1296" y="3312"/>
              <a:ext cx="120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2" name="Line 68"/>
            <p:cNvSpPr>
              <a:spLocks noChangeShapeType="1"/>
            </p:cNvSpPr>
            <p:nvPr/>
          </p:nvSpPr>
          <p:spPr bwMode="auto">
            <a:xfrm>
              <a:off x="1536" y="3408"/>
              <a:ext cx="72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3" name="Line 69"/>
            <p:cNvSpPr>
              <a:spLocks noChangeShapeType="1"/>
            </p:cNvSpPr>
            <p:nvPr/>
          </p:nvSpPr>
          <p:spPr bwMode="auto">
            <a:xfrm>
              <a:off x="1536" y="1200"/>
              <a:ext cx="72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4" name="Line 70"/>
            <p:cNvSpPr>
              <a:spLocks noChangeShapeType="1"/>
            </p:cNvSpPr>
            <p:nvPr/>
          </p:nvSpPr>
          <p:spPr bwMode="auto">
            <a:xfrm>
              <a:off x="1296" y="1296"/>
              <a:ext cx="120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5" name="Line 71"/>
            <p:cNvSpPr>
              <a:spLocks noChangeShapeType="1"/>
            </p:cNvSpPr>
            <p:nvPr/>
          </p:nvSpPr>
          <p:spPr bwMode="auto">
            <a:xfrm>
              <a:off x="1104" y="1392"/>
              <a:ext cx="15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6" name="Line 72"/>
            <p:cNvSpPr>
              <a:spLocks noChangeShapeType="1"/>
            </p:cNvSpPr>
            <p:nvPr/>
          </p:nvSpPr>
          <p:spPr bwMode="auto">
            <a:xfrm>
              <a:off x="1008" y="1488"/>
              <a:ext cx="177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7" name="Line 73"/>
            <p:cNvSpPr>
              <a:spLocks noChangeShapeType="1"/>
            </p:cNvSpPr>
            <p:nvPr/>
          </p:nvSpPr>
          <p:spPr bwMode="auto">
            <a:xfrm>
              <a:off x="912" y="1584"/>
              <a:ext cx="196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8" name="Line 74"/>
            <p:cNvSpPr>
              <a:spLocks noChangeShapeType="1"/>
            </p:cNvSpPr>
            <p:nvPr/>
          </p:nvSpPr>
          <p:spPr bwMode="auto">
            <a:xfrm>
              <a:off x="816" y="1680"/>
              <a:ext cx="216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19" name="Line 75"/>
            <p:cNvSpPr>
              <a:spLocks noChangeShapeType="1"/>
            </p:cNvSpPr>
            <p:nvPr/>
          </p:nvSpPr>
          <p:spPr bwMode="auto">
            <a:xfrm>
              <a:off x="768" y="1776"/>
              <a:ext cx="225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0" name="Line 76"/>
            <p:cNvSpPr>
              <a:spLocks noChangeShapeType="1"/>
            </p:cNvSpPr>
            <p:nvPr/>
          </p:nvSpPr>
          <p:spPr bwMode="auto">
            <a:xfrm>
              <a:off x="720" y="1872"/>
              <a:ext cx="235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1" name="Line 77"/>
            <p:cNvSpPr>
              <a:spLocks noChangeShapeType="1"/>
            </p:cNvSpPr>
            <p:nvPr/>
          </p:nvSpPr>
          <p:spPr bwMode="auto">
            <a:xfrm>
              <a:off x="672" y="1968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2" name="Line 78"/>
            <p:cNvSpPr>
              <a:spLocks noChangeShapeType="1"/>
            </p:cNvSpPr>
            <p:nvPr/>
          </p:nvSpPr>
          <p:spPr bwMode="auto">
            <a:xfrm flipV="1">
              <a:off x="672" y="2064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023" name="Line 79"/>
            <p:cNvSpPr>
              <a:spLocks noChangeShapeType="1"/>
            </p:cNvSpPr>
            <p:nvPr/>
          </p:nvSpPr>
          <p:spPr bwMode="auto">
            <a:xfrm>
              <a:off x="624" y="2160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98" name="Group 54"/>
          <p:cNvGrpSpPr>
            <a:grpSpLocks/>
          </p:cNvGrpSpPr>
          <p:nvPr/>
        </p:nvGrpSpPr>
        <p:grpSpPr bwMode="auto">
          <a:xfrm>
            <a:off x="990600" y="1905000"/>
            <a:ext cx="4038600" cy="3505200"/>
            <a:chOff x="624" y="1200"/>
            <a:chExt cx="2544" cy="2208"/>
          </a:xfrm>
        </p:grpSpPr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624" y="2256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5" name="Line 31"/>
            <p:cNvSpPr>
              <a:spLocks noChangeShapeType="1"/>
            </p:cNvSpPr>
            <p:nvPr/>
          </p:nvSpPr>
          <p:spPr bwMode="auto">
            <a:xfrm>
              <a:off x="624" y="2352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6" name="Line 32"/>
            <p:cNvSpPr>
              <a:spLocks noChangeShapeType="1"/>
            </p:cNvSpPr>
            <p:nvPr/>
          </p:nvSpPr>
          <p:spPr bwMode="auto">
            <a:xfrm>
              <a:off x="624" y="2448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7" name="Line 33"/>
            <p:cNvSpPr>
              <a:spLocks noChangeShapeType="1"/>
            </p:cNvSpPr>
            <p:nvPr/>
          </p:nvSpPr>
          <p:spPr bwMode="auto">
            <a:xfrm>
              <a:off x="672" y="2544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8" name="Line 34"/>
            <p:cNvSpPr>
              <a:spLocks noChangeShapeType="1"/>
            </p:cNvSpPr>
            <p:nvPr/>
          </p:nvSpPr>
          <p:spPr bwMode="auto">
            <a:xfrm>
              <a:off x="672" y="2640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79" name="Line 35"/>
            <p:cNvSpPr>
              <a:spLocks noChangeShapeType="1"/>
            </p:cNvSpPr>
            <p:nvPr/>
          </p:nvSpPr>
          <p:spPr bwMode="auto">
            <a:xfrm>
              <a:off x="720" y="2736"/>
              <a:ext cx="235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0" name="Line 36"/>
            <p:cNvSpPr>
              <a:spLocks noChangeShapeType="1"/>
            </p:cNvSpPr>
            <p:nvPr/>
          </p:nvSpPr>
          <p:spPr bwMode="auto">
            <a:xfrm>
              <a:off x="768" y="2832"/>
              <a:ext cx="225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Line 37"/>
            <p:cNvSpPr>
              <a:spLocks noChangeShapeType="1"/>
            </p:cNvSpPr>
            <p:nvPr/>
          </p:nvSpPr>
          <p:spPr bwMode="auto">
            <a:xfrm>
              <a:off x="816" y="2928"/>
              <a:ext cx="216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2" name="Line 38"/>
            <p:cNvSpPr>
              <a:spLocks noChangeShapeType="1"/>
            </p:cNvSpPr>
            <p:nvPr/>
          </p:nvSpPr>
          <p:spPr bwMode="auto">
            <a:xfrm>
              <a:off x="912" y="3024"/>
              <a:ext cx="196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3" name="Line 39"/>
            <p:cNvSpPr>
              <a:spLocks noChangeShapeType="1"/>
            </p:cNvSpPr>
            <p:nvPr/>
          </p:nvSpPr>
          <p:spPr bwMode="auto">
            <a:xfrm>
              <a:off x="1008" y="3120"/>
              <a:ext cx="177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4" name="Line 40"/>
            <p:cNvSpPr>
              <a:spLocks noChangeShapeType="1"/>
            </p:cNvSpPr>
            <p:nvPr/>
          </p:nvSpPr>
          <p:spPr bwMode="auto">
            <a:xfrm>
              <a:off x="1104" y="3216"/>
              <a:ext cx="15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5" name="Line 41"/>
            <p:cNvSpPr>
              <a:spLocks noChangeShapeType="1"/>
            </p:cNvSpPr>
            <p:nvPr/>
          </p:nvSpPr>
          <p:spPr bwMode="auto">
            <a:xfrm>
              <a:off x="1296" y="3312"/>
              <a:ext cx="120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6" name="Line 42"/>
            <p:cNvSpPr>
              <a:spLocks noChangeShapeType="1"/>
            </p:cNvSpPr>
            <p:nvPr/>
          </p:nvSpPr>
          <p:spPr bwMode="auto">
            <a:xfrm>
              <a:off x="1536" y="3408"/>
              <a:ext cx="72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7" name="Line 43"/>
            <p:cNvSpPr>
              <a:spLocks noChangeShapeType="1"/>
            </p:cNvSpPr>
            <p:nvPr/>
          </p:nvSpPr>
          <p:spPr bwMode="auto">
            <a:xfrm>
              <a:off x="1536" y="1200"/>
              <a:ext cx="72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8" name="Line 44"/>
            <p:cNvSpPr>
              <a:spLocks noChangeShapeType="1"/>
            </p:cNvSpPr>
            <p:nvPr/>
          </p:nvSpPr>
          <p:spPr bwMode="auto">
            <a:xfrm>
              <a:off x="1296" y="1296"/>
              <a:ext cx="120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1104" y="1392"/>
              <a:ext cx="158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0" name="Line 46"/>
            <p:cNvSpPr>
              <a:spLocks noChangeShapeType="1"/>
            </p:cNvSpPr>
            <p:nvPr/>
          </p:nvSpPr>
          <p:spPr bwMode="auto">
            <a:xfrm>
              <a:off x="1008" y="1488"/>
              <a:ext cx="177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1" name="Line 47"/>
            <p:cNvSpPr>
              <a:spLocks noChangeShapeType="1"/>
            </p:cNvSpPr>
            <p:nvPr/>
          </p:nvSpPr>
          <p:spPr bwMode="auto">
            <a:xfrm>
              <a:off x="912" y="1584"/>
              <a:ext cx="196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2" name="Line 48"/>
            <p:cNvSpPr>
              <a:spLocks noChangeShapeType="1"/>
            </p:cNvSpPr>
            <p:nvPr/>
          </p:nvSpPr>
          <p:spPr bwMode="auto">
            <a:xfrm>
              <a:off x="816" y="1680"/>
              <a:ext cx="216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3" name="Line 49"/>
            <p:cNvSpPr>
              <a:spLocks noChangeShapeType="1"/>
            </p:cNvSpPr>
            <p:nvPr/>
          </p:nvSpPr>
          <p:spPr bwMode="auto">
            <a:xfrm>
              <a:off x="768" y="1776"/>
              <a:ext cx="2256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4" name="Line 50"/>
            <p:cNvSpPr>
              <a:spLocks noChangeShapeType="1"/>
            </p:cNvSpPr>
            <p:nvPr/>
          </p:nvSpPr>
          <p:spPr bwMode="auto">
            <a:xfrm>
              <a:off x="720" y="1872"/>
              <a:ext cx="235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5" name="Line 51"/>
            <p:cNvSpPr>
              <a:spLocks noChangeShapeType="1"/>
            </p:cNvSpPr>
            <p:nvPr/>
          </p:nvSpPr>
          <p:spPr bwMode="auto">
            <a:xfrm>
              <a:off x="672" y="1968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6" name="Line 52"/>
            <p:cNvSpPr>
              <a:spLocks noChangeShapeType="1"/>
            </p:cNvSpPr>
            <p:nvPr/>
          </p:nvSpPr>
          <p:spPr bwMode="auto">
            <a:xfrm flipV="1">
              <a:off x="672" y="2064"/>
              <a:ext cx="244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97" name="Line 53"/>
            <p:cNvSpPr>
              <a:spLocks noChangeShapeType="1"/>
            </p:cNvSpPr>
            <p:nvPr/>
          </p:nvSpPr>
          <p:spPr bwMode="auto">
            <a:xfrm>
              <a:off x="624" y="2160"/>
              <a:ext cx="254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3200400" y="685800"/>
            <a:ext cx="2667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/>
              <a:t>A  </a:t>
            </a:r>
            <a:r>
              <a:rPr lang="en-US" sz="6600" dirty="0"/>
              <a:t>U</a:t>
            </a:r>
            <a:r>
              <a:rPr lang="en-US" sz="5400" dirty="0"/>
              <a:t>  B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1752600" y="57150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Union of Set A with Set B</a:t>
            </a:r>
          </a:p>
        </p:txBody>
      </p:sp>
      <p:grpSp>
        <p:nvGrpSpPr>
          <p:cNvPr id="82967" name="Group 23"/>
          <p:cNvGrpSpPr>
            <a:grpSpLocks/>
          </p:cNvGrpSpPr>
          <p:nvPr/>
        </p:nvGrpSpPr>
        <p:grpSpPr bwMode="auto">
          <a:xfrm>
            <a:off x="2495550" y="0"/>
            <a:ext cx="4152900" cy="1006475"/>
            <a:chOff x="600" y="240"/>
            <a:chExt cx="2616" cy="634"/>
          </a:xfrm>
        </p:grpSpPr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600" y="240"/>
              <a:ext cx="4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6000" dirty="0"/>
                <a:t>U</a:t>
              </a:r>
              <a:endParaRPr lang="en-US" dirty="0"/>
            </a:p>
          </p:txBody>
        </p:sp>
        <p:sp>
          <p:nvSpPr>
            <p:cNvPr id="82964" name="Text Box 20"/>
            <p:cNvSpPr txBox="1">
              <a:spLocks noChangeArrowheads="1"/>
            </p:cNvSpPr>
            <p:nvPr/>
          </p:nvSpPr>
          <p:spPr bwMode="auto">
            <a:xfrm>
              <a:off x="1080" y="240"/>
              <a:ext cx="213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000" dirty="0"/>
                <a:t>= UNION</a:t>
              </a:r>
            </a:p>
          </p:txBody>
        </p:sp>
      </p:grpSp>
      <p:sp>
        <p:nvSpPr>
          <p:cNvPr id="82972" name="Oval 28"/>
          <p:cNvSpPr>
            <a:spLocks noChangeArrowheads="1"/>
          </p:cNvSpPr>
          <p:nvPr/>
        </p:nvSpPr>
        <p:spPr bwMode="auto">
          <a:xfrm>
            <a:off x="990600" y="1828800"/>
            <a:ext cx="4040188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Oval 29"/>
          <p:cNvSpPr>
            <a:spLocks noChangeArrowheads="1"/>
          </p:cNvSpPr>
          <p:nvPr/>
        </p:nvSpPr>
        <p:spPr bwMode="auto">
          <a:xfrm>
            <a:off x="3886200" y="1828800"/>
            <a:ext cx="4040188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Set A</a:t>
            </a:r>
            <a:endParaRPr lang="en-US" dirty="0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562600" y="3810000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Set B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 autoUpdateAnimBg="0"/>
      <p:bldP spid="82959" grpId="0" autoUpdateAnimBg="0"/>
      <p:bldP spid="82972" grpId="0" animBg="1"/>
      <p:bldP spid="82973" grpId="0" animBg="1"/>
      <p:bldP spid="82956" grpId="0" autoUpdateAnimBg="0"/>
      <p:bldP spid="829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26" name="Oval 34" descr="Light horizontal"/>
          <p:cNvSpPr>
            <a:spLocks noChangeArrowheads="1"/>
          </p:cNvSpPr>
          <p:nvPr/>
        </p:nvSpPr>
        <p:spPr bwMode="auto">
          <a:xfrm>
            <a:off x="4267200" y="3810000"/>
            <a:ext cx="2717800" cy="2830513"/>
          </a:xfrm>
          <a:prstGeom prst="ellips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Oval 35" descr="Light horizontal"/>
          <p:cNvSpPr>
            <a:spLocks noChangeArrowheads="1"/>
          </p:cNvSpPr>
          <p:nvPr/>
        </p:nvSpPr>
        <p:spPr bwMode="auto">
          <a:xfrm>
            <a:off x="6172200" y="3810000"/>
            <a:ext cx="2784475" cy="2895600"/>
          </a:xfrm>
          <a:prstGeom prst="ellips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8" name="Text Box 36" descr="Light horizontal"/>
          <p:cNvSpPr txBox="1">
            <a:spLocks noChangeArrowheads="1"/>
          </p:cNvSpPr>
          <p:nvPr/>
        </p:nvSpPr>
        <p:spPr bwMode="auto">
          <a:xfrm>
            <a:off x="4659313" y="4441825"/>
            <a:ext cx="1327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dirty="0"/>
              <a:t>Set A</a:t>
            </a:r>
            <a:endParaRPr lang="en-US" dirty="0"/>
          </a:p>
        </p:txBody>
      </p:sp>
      <p:sp>
        <p:nvSpPr>
          <p:cNvPr id="85029" name="Text Box 37" descr="Light horizontal"/>
          <p:cNvSpPr txBox="1">
            <a:spLocks noChangeArrowheads="1"/>
          </p:cNvSpPr>
          <p:nvPr/>
        </p:nvSpPr>
        <p:spPr bwMode="auto">
          <a:xfrm>
            <a:off x="7423150" y="4505325"/>
            <a:ext cx="1298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dirty="0"/>
              <a:t>Set B</a:t>
            </a:r>
            <a:endParaRPr lang="en-US" dirty="0"/>
          </a:p>
        </p:txBody>
      </p:sp>
      <p:sp>
        <p:nvSpPr>
          <p:cNvPr id="85030" name="Text Box 38" descr="Light horizontal"/>
          <p:cNvSpPr txBox="1">
            <a:spLocks noChangeArrowheads="1"/>
          </p:cNvSpPr>
          <p:nvPr/>
        </p:nvSpPr>
        <p:spPr bwMode="auto">
          <a:xfrm>
            <a:off x="5748337" y="1012825"/>
            <a:ext cx="176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 </a:t>
            </a:r>
            <a:r>
              <a:rPr lang="en-US" sz="4000" dirty="0"/>
              <a:t>U  </a:t>
            </a:r>
            <a:r>
              <a:rPr lang="en-US" sz="3600" dirty="0"/>
              <a:t>B</a:t>
            </a:r>
            <a:endParaRPr lang="en-US" sz="2800" dirty="0"/>
          </a:p>
        </p:txBody>
      </p:sp>
      <p:sp>
        <p:nvSpPr>
          <p:cNvPr id="85002" name="Oval 10" descr="Small grid"/>
          <p:cNvSpPr>
            <a:spLocks noChangeArrowheads="1"/>
          </p:cNvSpPr>
          <p:nvPr/>
        </p:nvSpPr>
        <p:spPr bwMode="auto">
          <a:xfrm>
            <a:off x="4267200" y="3810000"/>
            <a:ext cx="2717800" cy="2830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Oval 11" descr="Small grid"/>
          <p:cNvSpPr>
            <a:spLocks noChangeArrowheads="1"/>
          </p:cNvSpPr>
          <p:nvPr/>
        </p:nvSpPr>
        <p:spPr bwMode="auto">
          <a:xfrm>
            <a:off x="6172200" y="3810000"/>
            <a:ext cx="2784475" cy="2895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5715000" y="1744663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dirty="0"/>
              <a:t>UNION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0" y="42672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dirty="0"/>
              <a:t>INTERSECTION</a:t>
            </a: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18288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6629400" y="2362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4191000" y="2667000"/>
            <a:ext cx="838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800" dirty="0"/>
              <a:t>?</a:t>
            </a:r>
          </a:p>
        </p:txBody>
      </p:sp>
      <p:sp>
        <p:nvSpPr>
          <p:cNvPr id="84994" name="Oval 2" descr="Light vertical"/>
          <p:cNvSpPr>
            <a:spLocks noChangeArrowheads="1"/>
          </p:cNvSpPr>
          <p:nvPr/>
        </p:nvSpPr>
        <p:spPr bwMode="auto">
          <a:xfrm>
            <a:off x="1981200" y="228600"/>
            <a:ext cx="2895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Oval 3" descr="Light vertical"/>
          <p:cNvSpPr>
            <a:spLocks noChangeArrowheads="1"/>
          </p:cNvSpPr>
          <p:nvPr/>
        </p:nvSpPr>
        <p:spPr bwMode="auto">
          <a:xfrm>
            <a:off x="76200" y="228600"/>
            <a:ext cx="29718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Text Box 4" descr="Light vertical"/>
          <p:cNvSpPr txBox="1">
            <a:spLocks noChangeArrowheads="1"/>
          </p:cNvSpPr>
          <p:nvPr/>
        </p:nvSpPr>
        <p:spPr bwMode="auto">
          <a:xfrm>
            <a:off x="533400" y="990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Set A</a:t>
            </a:r>
          </a:p>
        </p:txBody>
      </p:sp>
      <p:sp>
        <p:nvSpPr>
          <p:cNvPr id="84997" name="Text Box 5" descr="Light vertical"/>
          <p:cNvSpPr txBox="1">
            <a:spLocks noChangeArrowheads="1"/>
          </p:cNvSpPr>
          <p:nvPr/>
        </p:nvSpPr>
        <p:spPr bwMode="auto">
          <a:xfrm>
            <a:off x="3276600" y="1981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Set B</a:t>
            </a:r>
          </a:p>
        </p:txBody>
      </p:sp>
      <p:sp>
        <p:nvSpPr>
          <p:cNvPr id="85036" name="Freeform 44" descr="Light vertical"/>
          <p:cNvSpPr>
            <a:spLocks/>
          </p:cNvSpPr>
          <p:nvPr/>
        </p:nvSpPr>
        <p:spPr bwMode="auto">
          <a:xfrm>
            <a:off x="1966912" y="554037"/>
            <a:ext cx="1081088" cy="2341563"/>
          </a:xfrm>
          <a:custGeom>
            <a:avLst/>
            <a:gdLst/>
            <a:ahLst/>
            <a:cxnLst>
              <a:cxn ang="0">
                <a:pos x="334" y="1523"/>
              </a:cxn>
              <a:cxn ang="0">
                <a:pos x="290" y="1486"/>
              </a:cxn>
              <a:cxn ang="0">
                <a:pos x="202" y="1390"/>
              </a:cxn>
              <a:cxn ang="0">
                <a:pos x="145" y="1309"/>
              </a:cxn>
              <a:cxn ang="0">
                <a:pos x="107" y="1240"/>
              </a:cxn>
              <a:cxn ang="0">
                <a:pos x="75" y="1160"/>
              </a:cxn>
              <a:cxn ang="0">
                <a:pos x="46" y="1079"/>
              </a:cxn>
              <a:cxn ang="0">
                <a:pos x="17" y="957"/>
              </a:cxn>
              <a:cxn ang="0">
                <a:pos x="1" y="779"/>
              </a:cxn>
              <a:cxn ang="0">
                <a:pos x="11" y="602"/>
              </a:cxn>
              <a:cxn ang="0">
                <a:pos x="44" y="450"/>
              </a:cxn>
              <a:cxn ang="0">
                <a:pos x="68" y="383"/>
              </a:cxn>
              <a:cxn ang="0">
                <a:pos x="116" y="284"/>
              </a:cxn>
              <a:cxn ang="0">
                <a:pos x="164" y="196"/>
              </a:cxn>
              <a:cxn ang="0">
                <a:pos x="246" y="92"/>
              </a:cxn>
              <a:cxn ang="0">
                <a:pos x="337" y="4"/>
              </a:cxn>
              <a:cxn ang="0">
                <a:pos x="455" y="116"/>
              </a:cxn>
              <a:cxn ang="0">
                <a:pos x="483" y="160"/>
              </a:cxn>
              <a:cxn ang="0">
                <a:pos x="510" y="198"/>
              </a:cxn>
              <a:cxn ang="0">
                <a:pos x="577" y="316"/>
              </a:cxn>
              <a:cxn ang="0">
                <a:pos x="606" y="380"/>
              </a:cxn>
              <a:cxn ang="0">
                <a:pos x="644" y="512"/>
              </a:cxn>
              <a:cxn ang="0">
                <a:pos x="678" y="707"/>
              </a:cxn>
              <a:cxn ang="0">
                <a:pos x="663" y="957"/>
              </a:cxn>
              <a:cxn ang="0">
                <a:pos x="595" y="1173"/>
              </a:cxn>
              <a:cxn ang="0">
                <a:pos x="520" y="1315"/>
              </a:cxn>
              <a:cxn ang="0">
                <a:pos x="438" y="1427"/>
              </a:cxn>
              <a:cxn ang="0">
                <a:pos x="373" y="1494"/>
              </a:cxn>
              <a:cxn ang="0">
                <a:pos x="352" y="1514"/>
              </a:cxn>
              <a:cxn ang="0">
                <a:pos x="334" y="1523"/>
              </a:cxn>
            </a:cxnLst>
            <a:rect l="0" t="0" r="r" b="b"/>
            <a:pathLst>
              <a:path w="681" h="1523">
                <a:moveTo>
                  <a:pt x="334" y="1523"/>
                </a:moveTo>
                <a:cubicBezTo>
                  <a:pt x="322" y="1521"/>
                  <a:pt x="304" y="1500"/>
                  <a:pt x="290" y="1486"/>
                </a:cubicBezTo>
                <a:cubicBezTo>
                  <a:pt x="268" y="1464"/>
                  <a:pt x="227" y="1419"/>
                  <a:pt x="202" y="1390"/>
                </a:cubicBezTo>
                <a:cubicBezTo>
                  <a:pt x="185" y="1370"/>
                  <a:pt x="162" y="1334"/>
                  <a:pt x="145" y="1309"/>
                </a:cubicBezTo>
                <a:cubicBezTo>
                  <a:pt x="137" y="1294"/>
                  <a:pt x="119" y="1265"/>
                  <a:pt x="107" y="1240"/>
                </a:cubicBezTo>
                <a:cubicBezTo>
                  <a:pt x="99" y="1221"/>
                  <a:pt x="86" y="1185"/>
                  <a:pt x="75" y="1160"/>
                </a:cubicBezTo>
                <a:cubicBezTo>
                  <a:pt x="64" y="1137"/>
                  <a:pt x="56" y="1113"/>
                  <a:pt x="46" y="1079"/>
                </a:cubicBezTo>
                <a:cubicBezTo>
                  <a:pt x="34" y="1039"/>
                  <a:pt x="26" y="998"/>
                  <a:pt x="17" y="957"/>
                </a:cubicBezTo>
                <a:cubicBezTo>
                  <a:pt x="11" y="907"/>
                  <a:pt x="2" y="838"/>
                  <a:pt x="1" y="779"/>
                </a:cubicBezTo>
                <a:cubicBezTo>
                  <a:pt x="0" y="720"/>
                  <a:pt x="4" y="657"/>
                  <a:pt x="11" y="602"/>
                </a:cubicBezTo>
                <a:cubicBezTo>
                  <a:pt x="18" y="550"/>
                  <a:pt x="30" y="501"/>
                  <a:pt x="44" y="450"/>
                </a:cubicBezTo>
                <a:cubicBezTo>
                  <a:pt x="53" y="414"/>
                  <a:pt x="54" y="417"/>
                  <a:pt x="68" y="383"/>
                </a:cubicBezTo>
                <a:cubicBezTo>
                  <a:pt x="79" y="355"/>
                  <a:pt x="100" y="315"/>
                  <a:pt x="116" y="284"/>
                </a:cubicBezTo>
                <a:cubicBezTo>
                  <a:pt x="132" y="253"/>
                  <a:pt x="142" y="228"/>
                  <a:pt x="164" y="196"/>
                </a:cubicBezTo>
                <a:cubicBezTo>
                  <a:pt x="182" y="171"/>
                  <a:pt x="218" y="124"/>
                  <a:pt x="246" y="92"/>
                </a:cubicBezTo>
                <a:cubicBezTo>
                  <a:pt x="266" y="73"/>
                  <a:pt x="302" y="0"/>
                  <a:pt x="337" y="4"/>
                </a:cubicBezTo>
                <a:cubicBezTo>
                  <a:pt x="372" y="8"/>
                  <a:pt x="431" y="90"/>
                  <a:pt x="455" y="116"/>
                </a:cubicBezTo>
                <a:cubicBezTo>
                  <a:pt x="463" y="131"/>
                  <a:pt x="475" y="145"/>
                  <a:pt x="483" y="160"/>
                </a:cubicBezTo>
                <a:cubicBezTo>
                  <a:pt x="492" y="174"/>
                  <a:pt x="503" y="187"/>
                  <a:pt x="510" y="198"/>
                </a:cubicBezTo>
                <a:cubicBezTo>
                  <a:pt x="526" y="224"/>
                  <a:pt x="561" y="286"/>
                  <a:pt x="577" y="316"/>
                </a:cubicBezTo>
                <a:cubicBezTo>
                  <a:pt x="593" y="346"/>
                  <a:pt x="598" y="357"/>
                  <a:pt x="606" y="380"/>
                </a:cubicBezTo>
                <a:cubicBezTo>
                  <a:pt x="617" y="413"/>
                  <a:pt x="636" y="487"/>
                  <a:pt x="644" y="512"/>
                </a:cubicBezTo>
                <a:cubicBezTo>
                  <a:pt x="654" y="567"/>
                  <a:pt x="675" y="633"/>
                  <a:pt x="678" y="707"/>
                </a:cubicBezTo>
                <a:cubicBezTo>
                  <a:pt x="681" y="789"/>
                  <a:pt x="673" y="875"/>
                  <a:pt x="663" y="957"/>
                </a:cubicBezTo>
                <a:cubicBezTo>
                  <a:pt x="650" y="1033"/>
                  <a:pt x="610" y="1125"/>
                  <a:pt x="595" y="1173"/>
                </a:cubicBezTo>
                <a:cubicBezTo>
                  <a:pt x="569" y="1232"/>
                  <a:pt x="547" y="1273"/>
                  <a:pt x="520" y="1315"/>
                </a:cubicBezTo>
                <a:cubicBezTo>
                  <a:pt x="494" y="1357"/>
                  <a:pt x="462" y="1397"/>
                  <a:pt x="438" y="1427"/>
                </a:cubicBezTo>
                <a:cubicBezTo>
                  <a:pt x="414" y="1456"/>
                  <a:pt x="390" y="1478"/>
                  <a:pt x="373" y="1494"/>
                </a:cubicBezTo>
                <a:cubicBezTo>
                  <a:pt x="359" y="1508"/>
                  <a:pt x="358" y="1509"/>
                  <a:pt x="352" y="1514"/>
                </a:cubicBezTo>
                <a:cubicBezTo>
                  <a:pt x="346" y="1519"/>
                  <a:pt x="338" y="1521"/>
                  <a:pt x="334" y="1523"/>
                </a:cubicBezTo>
                <a:close/>
              </a:path>
            </a:pathLst>
          </a:custGeom>
          <a:pattFill prst="ltVer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035" name="Group 43"/>
          <p:cNvGrpSpPr>
            <a:grpSpLocks/>
          </p:cNvGrpSpPr>
          <p:nvPr/>
        </p:nvGrpSpPr>
        <p:grpSpPr bwMode="auto">
          <a:xfrm>
            <a:off x="850899" y="4992666"/>
            <a:ext cx="1968501" cy="762000"/>
            <a:chOff x="1440" y="385"/>
            <a:chExt cx="1240" cy="480"/>
          </a:xfrm>
        </p:grpSpPr>
        <p:sp>
          <p:nvSpPr>
            <p:cNvPr id="84999" name="Text Box 7" descr="Light vertical"/>
            <p:cNvSpPr txBox="1">
              <a:spLocks noChangeArrowheads="1"/>
            </p:cNvSpPr>
            <p:nvPr/>
          </p:nvSpPr>
          <p:spPr bwMode="auto">
            <a:xfrm rot="10800000">
              <a:off x="1784" y="385"/>
              <a:ext cx="38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dirty="0"/>
                <a:t>U</a:t>
              </a:r>
              <a:endParaRPr lang="en-US" dirty="0"/>
            </a:p>
          </p:txBody>
        </p:sp>
        <p:sp>
          <p:nvSpPr>
            <p:cNvPr id="85033" name="Text Box 41"/>
            <p:cNvSpPr txBox="1">
              <a:spLocks noChangeArrowheads="1"/>
            </p:cNvSpPr>
            <p:nvPr/>
          </p:nvSpPr>
          <p:spPr bwMode="auto">
            <a:xfrm>
              <a:off x="1440" y="385"/>
              <a:ext cx="32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dirty="0"/>
                <a:t>A</a:t>
              </a:r>
            </a:p>
          </p:txBody>
        </p:sp>
        <p:sp>
          <p:nvSpPr>
            <p:cNvPr id="85034" name="Text Box 42"/>
            <p:cNvSpPr txBox="1">
              <a:spLocks noChangeArrowheads="1"/>
            </p:cNvSpPr>
            <p:nvPr/>
          </p:nvSpPr>
          <p:spPr bwMode="auto">
            <a:xfrm>
              <a:off x="2168" y="385"/>
              <a:ext cx="51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4000" dirty="0"/>
                <a:t>B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 animBg="1"/>
      <p:bldP spid="85027" grpId="0" animBg="1"/>
      <p:bldP spid="85028" grpId="0" autoUpdateAnimBg="0"/>
      <p:bldP spid="85029" grpId="0" autoUpdateAnimBg="0"/>
      <p:bldP spid="85030" grpId="0"/>
      <p:bldP spid="85002" grpId="0" animBg="1"/>
      <p:bldP spid="85003" grpId="0" animBg="1"/>
      <p:bldP spid="85008" grpId="0" autoUpdateAnimBg="0"/>
      <p:bldP spid="85009" grpId="0" autoUpdateAnimBg="0"/>
      <p:bldP spid="85010" grpId="0" animBg="1"/>
      <p:bldP spid="85013" grpId="0" animBg="1"/>
      <p:bldP spid="85014" grpId="0" autoUpdateAnimBg="0"/>
      <p:bldP spid="84994" grpId="0" animBg="1"/>
      <p:bldP spid="84995" grpId="0" animBg="1"/>
      <p:bldP spid="84996" grpId="0" autoUpdateAnimBg="0"/>
      <p:bldP spid="84997" grpId="0" autoUpdateAnimBg="0"/>
      <p:bldP spid="850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BOOLEAN  OPERATORS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590800"/>
            <a:ext cx="6019800" cy="4038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    = AND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  <a:p>
            <a:r>
              <a:rPr lang="en-US" sz="6600" dirty="0" smtClean="0"/>
              <a:t>U = OR</a:t>
            </a:r>
          </a:p>
          <a:p>
            <a:r>
              <a:rPr lang="en-US" sz="6600" dirty="0" smtClean="0">
                <a:sym typeface="Symbol"/>
              </a:rPr>
              <a:t></a:t>
            </a:r>
            <a:r>
              <a:rPr lang="en-US" sz="6600" dirty="0" smtClean="0"/>
              <a:t> = NOT</a:t>
            </a:r>
            <a:endParaRPr lang="en-US" sz="6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10800000">
            <a:off x="1752600" y="2590800"/>
            <a:ext cx="68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600" dirty="0">
                <a:latin typeface="Arial" pitchFamily="34" charset="0"/>
                <a:cs typeface="Arial" pitchFamily="34" charset="0"/>
              </a:rPr>
              <a:t>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uiExpand="1" build="p" autoUpdateAnimBg="0" advAuto="2000"/>
      <p:bldP spid="4" grpId="0"/>
    </p:bldLst>
  </p:timing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7728</TotalTime>
  <Words>745</Words>
  <Application>Microsoft Office PowerPoint</Application>
  <PresentationFormat>On-screen Show (4:3)</PresentationFormat>
  <Paragraphs>162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BOOLEAN 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BOOLEAN  OPERATORS</vt:lpstr>
      <vt:lpstr>BOOLEAN OPERATORS</vt:lpstr>
      <vt:lpstr>BOOLEAN OPERATORS</vt:lpstr>
      <vt:lpstr>BOOLEAN OPERATORS</vt:lpstr>
      <vt:lpstr>Practice Session</vt:lpstr>
      <vt:lpstr>Database of Shapes</vt:lpstr>
      <vt:lpstr>Combining Boolean Operators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 of Shapes</vt:lpstr>
      <vt:lpstr>QUESTIONS</vt:lpstr>
    </vt:vector>
  </TitlesOfParts>
  <Company>The Master's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OPERATORS</dc:title>
  <dc:creator>For the Glory of God</dc:creator>
  <cp:lastModifiedBy>Janet Tillman</cp:lastModifiedBy>
  <cp:revision>424</cp:revision>
  <cp:lastPrinted>2012-09-05T20:31:13Z</cp:lastPrinted>
  <dcterms:created xsi:type="dcterms:W3CDTF">2000-01-03T19:10:10Z</dcterms:created>
  <dcterms:modified xsi:type="dcterms:W3CDTF">2014-01-27T20:43:33Z</dcterms:modified>
</cp:coreProperties>
</file>